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1074" r:id="rId2"/>
    <p:sldId id="5070" r:id="rId3"/>
    <p:sldId id="5069" r:id="rId4"/>
    <p:sldId id="5024" r:id="rId5"/>
    <p:sldId id="5053" r:id="rId6"/>
    <p:sldId id="5071" r:id="rId7"/>
    <p:sldId id="5067" r:id="rId8"/>
    <p:sldId id="5068" r:id="rId9"/>
    <p:sldId id="5073" r:id="rId10"/>
    <p:sldId id="5074" r:id="rId11"/>
    <p:sldId id="5076" r:id="rId12"/>
    <p:sldId id="5077" r:id="rId13"/>
    <p:sldId id="5091" r:id="rId14"/>
    <p:sldId id="5078" r:id="rId15"/>
    <p:sldId id="5079" r:id="rId16"/>
    <p:sldId id="5099" r:id="rId17"/>
    <p:sldId id="5098" r:id="rId18"/>
    <p:sldId id="5080" r:id="rId19"/>
    <p:sldId id="5046" r:id="rId20"/>
    <p:sldId id="5049" r:id="rId21"/>
    <p:sldId id="5042" r:id="rId22"/>
    <p:sldId id="5059" r:id="rId23"/>
    <p:sldId id="5060" r:id="rId24"/>
    <p:sldId id="5061" r:id="rId25"/>
    <p:sldId id="5081" r:id="rId26"/>
    <p:sldId id="5082" r:id="rId27"/>
    <p:sldId id="5015" r:id="rId28"/>
    <p:sldId id="5083" r:id="rId29"/>
    <p:sldId id="5085" r:id="rId30"/>
    <p:sldId id="5062" r:id="rId31"/>
    <p:sldId id="5086" r:id="rId32"/>
    <p:sldId id="5087" r:id="rId33"/>
    <p:sldId id="5021" r:id="rId34"/>
    <p:sldId id="406" r:id="rId35"/>
    <p:sldId id="407" r:id="rId36"/>
    <p:sldId id="405" r:id="rId37"/>
    <p:sldId id="408" r:id="rId38"/>
    <p:sldId id="5014" r:id="rId39"/>
    <p:sldId id="5094" r:id="rId40"/>
    <p:sldId id="5101" r:id="rId41"/>
    <p:sldId id="5095" r:id="rId42"/>
    <p:sldId id="509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31B951-A747-4B7B-9F30-B4261DAEA6C8}" v="2" dt="2025-12-05T14:13:16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592" y="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7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Randell Singleton" userId="0b677a28-a482-4a29-a917-cf27c745c92c" providerId="ADAL" clId="{CF33E685-3364-4396-BEAB-B3A00C5B67B6}"/>
    <pc:docChg chg="delSld">
      <pc:chgData name="Taylor Randell Singleton" userId="0b677a28-a482-4a29-a917-cf27c745c92c" providerId="ADAL" clId="{CF33E685-3364-4396-BEAB-B3A00C5B67B6}" dt="2025-12-05T12:33:54.413" v="1" actId="47"/>
      <pc:docMkLst>
        <pc:docMk/>
      </pc:docMkLst>
      <pc:sldChg chg="del">
        <pc:chgData name="Taylor Randell Singleton" userId="0b677a28-a482-4a29-a917-cf27c745c92c" providerId="ADAL" clId="{CF33E685-3364-4396-BEAB-B3A00C5B67B6}" dt="2025-12-05T12:33:54.413" v="1" actId="47"/>
        <pc:sldMkLst>
          <pc:docMk/>
          <pc:sldMk cId="3690284787" sldId="329"/>
        </pc:sldMkLst>
      </pc:sldChg>
      <pc:sldChg chg="del">
        <pc:chgData name="Taylor Randell Singleton" userId="0b677a28-a482-4a29-a917-cf27c745c92c" providerId="ADAL" clId="{CF33E685-3364-4396-BEAB-B3A00C5B67B6}" dt="2025-12-05T12:33:00.648" v="0" actId="2696"/>
        <pc:sldMkLst>
          <pc:docMk/>
          <pc:sldMk cId="3629000116" sldId="510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054360115861008E-2"/>
          <c:y val="0.10919457529214983"/>
          <c:w val="0.92194586081063701"/>
          <c:h val="0.689715788245836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Zinnia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Prowl</c:v>
                </c:pt>
                <c:pt idx="1">
                  <c:v>Warrant</c:v>
                </c:pt>
                <c:pt idx="2">
                  <c:v>Axiom 
(3oz)</c:v>
                </c:pt>
                <c:pt idx="3">
                  <c:v>Axiom
(1.5oz)</c:v>
                </c:pt>
                <c:pt idx="4">
                  <c:v>Dual 
(PRE)</c:v>
                </c:pt>
                <c:pt idx="5">
                  <c:v>Prowl + Warrant</c:v>
                </c:pt>
                <c:pt idx="6">
                  <c:v>Warrant + Axiom
(1.5oz)</c:v>
                </c:pt>
                <c:pt idx="7">
                  <c:v>Prowl + Axiom 
(1.5oz)</c:v>
                </c:pt>
                <c:pt idx="8">
                  <c:v>Prowl + Axiom 
(3oz)</c:v>
                </c:pt>
                <c:pt idx="9">
                  <c:v>Dual 
(POST)</c:v>
                </c:pt>
                <c:pt idx="10">
                  <c:v>Prowl + Dual 
(POST)</c:v>
                </c:pt>
                <c:pt idx="11">
                  <c:v>Prow + Warrant + Axiom</c:v>
                </c:pt>
                <c:pt idx="12">
                  <c:v>Prowl + Warrant + Dual 
(POST)</c:v>
                </c:pt>
                <c:pt idx="13">
                  <c:v>Prowl + Warrant + Axiom + Dual 
(POST)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</c:v>
                </c:pt>
                <c:pt idx="1">
                  <c:v>15</c:v>
                </c:pt>
                <c:pt idx="2">
                  <c:v>7</c:v>
                </c:pt>
                <c:pt idx="3">
                  <c:v>16</c:v>
                </c:pt>
                <c:pt idx="4">
                  <c:v>24</c:v>
                </c:pt>
                <c:pt idx="5">
                  <c:v>15</c:v>
                </c:pt>
                <c:pt idx="6">
                  <c:v>20</c:v>
                </c:pt>
                <c:pt idx="7">
                  <c:v>27</c:v>
                </c:pt>
                <c:pt idx="8">
                  <c:v>37</c:v>
                </c:pt>
                <c:pt idx="9">
                  <c:v>32</c:v>
                </c:pt>
                <c:pt idx="10">
                  <c:v>58</c:v>
                </c:pt>
                <c:pt idx="11">
                  <c:v>40</c:v>
                </c:pt>
                <c:pt idx="12">
                  <c:v>48</c:v>
                </c:pt>
                <c:pt idx="1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05-4E4A-AE3B-80967BA429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Cosmo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Prowl</c:v>
                </c:pt>
                <c:pt idx="1">
                  <c:v>Warrant</c:v>
                </c:pt>
                <c:pt idx="2">
                  <c:v>Axiom 
(3oz)</c:v>
                </c:pt>
                <c:pt idx="3">
                  <c:v>Axiom
(1.5oz)</c:v>
                </c:pt>
                <c:pt idx="4">
                  <c:v>Dual 
(PRE)</c:v>
                </c:pt>
                <c:pt idx="5">
                  <c:v>Prowl + Warrant</c:v>
                </c:pt>
                <c:pt idx="6">
                  <c:v>Warrant + Axiom
(1.5oz)</c:v>
                </c:pt>
                <c:pt idx="7">
                  <c:v>Prowl + Axiom 
(1.5oz)</c:v>
                </c:pt>
                <c:pt idx="8">
                  <c:v>Prowl + Axiom 
(3oz)</c:v>
                </c:pt>
                <c:pt idx="9">
                  <c:v>Dual 
(POST)</c:v>
                </c:pt>
                <c:pt idx="10">
                  <c:v>Prowl + Dual 
(POST)</c:v>
                </c:pt>
                <c:pt idx="11">
                  <c:v>Prow + Warrant + Axiom</c:v>
                </c:pt>
                <c:pt idx="12">
                  <c:v>Prowl + Warrant + Dual 
(POST)</c:v>
                </c:pt>
                <c:pt idx="13">
                  <c:v>Prowl + Warrant + Axiom + Dual 
(POST)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3</c:v>
                </c:pt>
                <c:pt idx="1">
                  <c:v>15</c:v>
                </c:pt>
                <c:pt idx="2">
                  <c:v>16</c:v>
                </c:pt>
                <c:pt idx="3">
                  <c:v>18</c:v>
                </c:pt>
                <c:pt idx="4">
                  <c:v>15</c:v>
                </c:pt>
                <c:pt idx="5">
                  <c:v>17</c:v>
                </c:pt>
                <c:pt idx="6">
                  <c:v>20</c:v>
                </c:pt>
                <c:pt idx="7">
                  <c:v>27</c:v>
                </c:pt>
                <c:pt idx="8">
                  <c:v>27</c:v>
                </c:pt>
                <c:pt idx="9">
                  <c:v>27</c:v>
                </c:pt>
                <c:pt idx="10">
                  <c:v>42</c:v>
                </c:pt>
                <c:pt idx="11">
                  <c:v>30</c:v>
                </c:pt>
                <c:pt idx="12">
                  <c:v>33</c:v>
                </c:pt>
                <c:pt idx="1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05-4E4A-AE3B-80967BA429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Marigold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Prowl</c:v>
                </c:pt>
                <c:pt idx="1">
                  <c:v>Warrant</c:v>
                </c:pt>
                <c:pt idx="2">
                  <c:v>Axiom 
(3oz)</c:v>
                </c:pt>
                <c:pt idx="3">
                  <c:v>Axiom
(1.5oz)</c:v>
                </c:pt>
                <c:pt idx="4">
                  <c:v>Dual 
(PRE)</c:v>
                </c:pt>
                <c:pt idx="5">
                  <c:v>Prowl + Warrant</c:v>
                </c:pt>
                <c:pt idx="6">
                  <c:v>Warrant + Axiom
(1.5oz)</c:v>
                </c:pt>
                <c:pt idx="7">
                  <c:v>Prowl + Axiom 
(1.5oz)</c:v>
                </c:pt>
                <c:pt idx="8">
                  <c:v>Prowl + Axiom 
(3oz)</c:v>
                </c:pt>
                <c:pt idx="9">
                  <c:v>Dual 
(POST)</c:v>
                </c:pt>
                <c:pt idx="10">
                  <c:v>Prowl + Dual 
(POST)</c:v>
                </c:pt>
                <c:pt idx="11">
                  <c:v>Prow + Warrant + Axiom</c:v>
                </c:pt>
                <c:pt idx="12">
                  <c:v>Prowl + Warrant + Dual 
(POST)</c:v>
                </c:pt>
                <c:pt idx="13">
                  <c:v>Prowl + Warrant + Axiom + Dual 
(POST)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10</c:v>
                </c:pt>
                <c:pt idx="1">
                  <c:v>6</c:v>
                </c:pt>
                <c:pt idx="2">
                  <c:v>22</c:v>
                </c:pt>
                <c:pt idx="3">
                  <c:v>13</c:v>
                </c:pt>
                <c:pt idx="4">
                  <c:v>24</c:v>
                </c:pt>
                <c:pt idx="5">
                  <c:v>49</c:v>
                </c:pt>
                <c:pt idx="6">
                  <c:v>40</c:v>
                </c:pt>
                <c:pt idx="7">
                  <c:v>58</c:v>
                </c:pt>
                <c:pt idx="8">
                  <c:v>63</c:v>
                </c:pt>
                <c:pt idx="9">
                  <c:v>77</c:v>
                </c:pt>
                <c:pt idx="10">
                  <c:v>85</c:v>
                </c:pt>
                <c:pt idx="11">
                  <c:v>76</c:v>
                </c:pt>
                <c:pt idx="12">
                  <c:v>91</c:v>
                </c:pt>
                <c:pt idx="13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05-4E4A-AE3B-80967BA429B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Mexican Sunflower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Prowl</c:v>
                </c:pt>
                <c:pt idx="1">
                  <c:v>Warrant</c:v>
                </c:pt>
                <c:pt idx="2">
                  <c:v>Axiom 
(3oz)</c:v>
                </c:pt>
                <c:pt idx="3">
                  <c:v>Axiom
(1.5oz)</c:v>
                </c:pt>
                <c:pt idx="4">
                  <c:v>Dual 
(PRE)</c:v>
                </c:pt>
                <c:pt idx="5">
                  <c:v>Prowl + Warrant</c:v>
                </c:pt>
                <c:pt idx="6">
                  <c:v>Warrant + Axiom
(1.5oz)</c:v>
                </c:pt>
                <c:pt idx="7">
                  <c:v>Prowl + Axiom 
(1.5oz)</c:v>
                </c:pt>
                <c:pt idx="8">
                  <c:v>Prowl + Axiom 
(3oz)</c:v>
                </c:pt>
                <c:pt idx="9">
                  <c:v>Dual 
(POST)</c:v>
                </c:pt>
                <c:pt idx="10">
                  <c:v>Prowl + Dual 
(POST)</c:v>
                </c:pt>
                <c:pt idx="11">
                  <c:v>Prow + Warrant + Axiom</c:v>
                </c:pt>
                <c:pt idx="12">
                  <c:v>Prowl + Warrant + Dual 
(POST)</c:v>
                </c:pt>
                <c:pt idx="13">
                  <c:v>Prowl + Warrant + Axiom + Dual 
(POST)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10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20</c:v>
                </c:pt>
                <c:pt idx="6">
                  <c:v>13</c:v>
                </c:pt>
                <c:pt idx="7">
                  <c:v>14</c:v>
                </c:pt>
                <c:pt idx="8">
                  <c:v>33</c:v>
                </c:pt>
                <c:pt idx="9">
                  <c:v>22</c:v>
                </c:pt>
                <c:pt idx="10">
                  <c:v>30</c:v>
                </c:pt>
                <c:pt idx="11">
                  <c:v>16</c:v>
                </c:pt>
                <c:pt idx="12">
                  <c:v>20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05-4E4A-AE3B-80967BA429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7321120"/>
        <c:axId val="727321600"/>
      </c:barChart>
      <c:catAx>
        <c:axId val="72732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600"/>
        <c:crosses val="autoZero"/>
        <c:auto val="1"/>
        <c:lblAlgn val="ctr"/>
        <c:lblOffset val="100"/>
        <c:noMultiLvlLbl val="0"/>
      </c:catAx>
      <c:valAx>
        <c:axId val="7273216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dirty="0">
                    <a:solidFill>
                      <a:schemeClr val="bg1"/>
                    </a:solidFill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12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054360115861008E-2"/>
          <c:y val="0.10919457529214983"/>
          <c:w val="0.92194586081063701"/>
          <c:h val="0.689715788245836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Broadcast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F16319F7-7DF6-46DF-82AD-9E9B0E62981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24F-472D-9DA4-2DBB3ABA32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Planting Method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F-472D-9DA4-2DBB3ABA32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Drilled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47C01620-95DE-4524-ABD5-BA272EB5B83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24F-472D-9DA4-2DBB3ABA32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Planting Method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4F-472D-9DA4-2DBB3ABA32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19"/>
        <c:axId val="727321120"/>
        <c:axId val="727321600"/>
      </c:barChart>
      <c:catAx>
        <c:axId val="727321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27321600"/>
        <c:crosses val="autoZero"/>
        <c:auto val="1"/>
        <c:lblAlgn val="ctr"/>
        <c:lblOffset val="100"/>
        <c:noMultiLvlLbl val="0"/>
      </c:catAx>
      <c:valAx>
        <c:axId val="7273216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12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78326752638994"/>
          <c:y val="0.10919457529214983"/>
          <c:w val="0.86921673247361009"/>
          <c:h val="0.689715788245836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Broadcast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E5D44A0E-BCEB-45A0-A8D5-263BCAA20E0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663-48A6-B9E9-A68531213CA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fld id="{CBF8C69D-3045-49A4-98F3-4AFB10B5F5D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663-48A6-B9E9-A68531213CA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C7063697-BB8A-4D86-BEC6-10BBCABFE2D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663-48A6-B9E9-A68531213CA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  <a:p>
                    <a:fld id="{C8151F4C-9FBE-4CBB-A160-BCFC13F9EC8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663-48A6-B9E9-A68531213CA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C0C98221-3E6A-4401-B7A7-D6590187E27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663-48A6-B9E9-A68531213CA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5F8FC50A-94A6-4613-A2D7-BC01554E651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663-48A6-B9E9-A68531213CA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8B0203B2-91A9-4CB9-9C9A-B25553D91F0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663-48A6-B9E9-A68531213C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25/25/25/25</c:v>
                </c:pt>
                <c:pt idx="1">
                  <c:v>40/30/20/10</c:v>
                </c:pt>
                <c:pt idx="2">
                  <c:v>30/40/20/10</c:v>
                </c:pt>
                <c:pt idx="3">
                  <c:v>40/20/30/10</c:v>
                </c:pt>
                <c:pt idx="4">
                  <c:v>20/40/30/10</c:v>
                </c:pt>
                <c:pt idx="5">
                  <c:v>25/50/15/10</c:v>
                </c:pt>
                <c:pt idx="6">
                  <c:v>50/20/20/10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65</c:v>
                </c:pt>
                <c:pt idx="1">
                  <c:v>64</c:v>
                </c:pt>
                <c:pt idx="2">
                  <c:v>66</c:v>
                </c:pt>
                <c:pt idx="3">
                  <c:v>74</c:v>
                </c:pt>
                <c:pt idx="4">
                  <c:v>69</c:v>
                </c:pt>
                <c:pt idx="5">
                  <c:v>80</c:v>
                </c:pt>
                <c:pt idx="6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63-48A6-B9E9-A68531213C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6"/>
        <c:overlap val="-16"/>
        <c:axId val="727321120"/>
        <c:axId val="727321600"/>
      </c:barChart>
      <c:catAx>
        <c:axId val="72732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600"/>
        <c:crosses val="autoZero"/>
        <c:auto val="1"/>
        <c:lblAlgn val="ctr"/>
        <c:lblOffset val="100"/>
        <c:noMultiLvlLbl val="0"/>
      </c:catAx>
      <c:valAx>
        <c:axId val="72732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12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16943249855504E-2"/>
          <c:y val="0.10919457529214983"/>
          <c:w val="0.91758305675014451"/>
          <c:h val="0.689715788245836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Broadcast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C</a:t>
                    </a:r>
                  </a:p>
                  <a:p>
                    <a:fld id="{E5D44A0E-BCEB-45A0-A8D5-263BCAA20E0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DE1-4741-817C-B976939ECAF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fld id="{CBF8C69D-3045-49A4-98F3-4AFB10B5F5D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DE1-4741-817C-B976939ECAF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C7063697-BB8A-4D86-BEC6-10BBCABFE2D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DE1-4741-817C-B976939ECAF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BC</a:t>
                    </a:r>
                  </a:p>
                  <a:p>
                    <a:fld id="{C8151F4C-9FBE-4CBB-A160-BCFC13F9EC8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DE1-4741-817C-B976939ECAF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C0C98221-3E6A-4401-B7A7-D6590187E27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DE1-4741-817C-B976939ECAF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C</a:t>
                    </a:r>
                  </a:p>
                  <a:p>
                    <a:fld id="{5F8FC50A-94A6-4613-A2D7-BC01554E651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DE1-4741-817C-B976939ECAF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BC</a:t>
                    </a:r>
                  </a:p>
                  <a:p>
                    <a:fld id="{8B0203B2-91A9-4CB9-9C9A-B25553D91F0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DE1-4741-817C-B976939ECA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25/25/25/25</c:v>
                </c:pt>
                <c:pt idx="1">
                  <c:v>40/30/20/10</c:v>
                </c:pt>
                <c:pt idx="2">
                  <c:v>30/40/20/10</c:v>
                </c:pt>
                <c:pt idx="3">
                  <c:v>40/20/30/10</c:v>
                </c:pt>
                <c:pt idx="4">
                  <c:v>20/40/30/10</c:v>
                </c:pt>
                <c:pt idx="5">
                  <c:v>25/50/15/10</c:v>
                </c:pt>
                <c:pt idx="6">
                  <c:v>50/20/20/10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4</c:v>
                </c:pt>
                <c:pt idx="5">
                  <c:v>3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DE1-4741-817C-B976939ECA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Drilled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CDE098F2-98BD-4EA7-86C0-C31D2D27ABF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0DE1-4741-817C-B976939ECAF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11476418-8302-47EB-AFFE-6412357636B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DE1-4741-817C-B976939ECAF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0A6D2182-FF69-4A3E-9644-35CD2691770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0DE1-4741-817C-B976939ECAF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5D3B34A2-4587-4109-AF88-9EFF1087EE3D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DE1-4741-817C-B976939ECAF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4FBACD5D-4DFD-41A7-B4FC-4FF9266F775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0DE1-4741-817C-B976939ECAF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943BA966-BF9E-448A-92CB-5D09287A73E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0DE1-4741-817C-B976939ECAF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3F4437F4-5CA4-4F33-929D-F746F79EF3AF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DE1-4741-817C-B976939ECA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25/25/25/25</c:v>
                </c:pt>
                <c:pt idx="1">
                  <c:v>40/30/20/10</c:v>
                </c:pt>
                <c:pt idx="2">
                  <c:v>30/40/20/10</c:v>
                </c:pt>
                <c:pt idx="3">
                  <c:v>40/20/30/10</c:v>
                </c:pt>
                <c:pt idx="4">
                  <c:v>20/40/30/10</c:v>
                </c:pt>
                <c:pt idx="5">
                  <c:v>25/50/15/10</c:v>
                </c:pt>
                <c:pt idx="6">
                  <c:v>50/20/20/10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6</c:v>
                </c:pt>
                <c:pt idx="1">
                  <c:v>11</c:v>
                </c:pt>
                <c:pt idx="2">
                  <c:v>7</c:v>
                </c:pt>
                <c:pt idx="3">
                  <c:v>12</c:v>
                </c:pt>
                <c:pt idx="4">
                  <c:v>6</c:v>
                </c:pt>
                <c:pt idx="5">
                  <c:v>5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E1-4741-817C-B976939ECAF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6"/>
        <c:overlap val="-14"/>
        <c:axId val="727321120"/>
        <c:axId val="727321600"/>
      </c:barChart>
      <c:catAx>
        <c:axId val="727321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Species</a:t>
                </a:r>
                <a:r>
                  <a:rPr lang="en-US" sz="2000" b="1" baseline="0" dirty="0">
                    <a:solidFill>
                      <a:schemeClr val="bg1"/>
                    </a:solidFill>
                  </a:rPr>
                  <a:t> Ratio</a:t>
                </a:r>
                <a:endParaRPr lang="en-US" sz="2000" b="1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2732496494997269"/>
              <c:y val="0.887669874657770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600"/>
        <c:crosses val="autoZero"/>
        <c:auto val="1"/>
        <c:lblAlgn val="ctr"/>
        <c:lblOffset val="100"/>
        <c:noMultiLvlLbl val="0"/>
      </c:catAx>
      <c:valAx>
        <c:axId val="72732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1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1" u="none" dirty="0">
                    <a:solidFill>
                      <a:schemeClr val="bg1"/>
                    </a:solidFill>
                  </a:rPr>
                  <a:t># bloom/plot</a:t>
                </a:r>
              </a:p>
            </c:rich>
          </c:tx>
          <c:layout>
            <c:manualLayout>
              <c:xMode val="edge"/>
              <c:yMode val="edge"/>
              <c:x val="1.2411145865412396E-2"/>
              <c:y val="0.36114506824830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1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0.32452</cdr:x>
      <cdr:y>0.80684</cdr:y>
    </cdr:from>
    <cdr:to>
      <cdr:x>0.52133</cdr:x>
      <cdr:y>0.8643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7716549-E873-7534-4DE0-11E7F7396BF8}"/>
            </a:ext>
          </a:extLst>
        </cdr:cNvPr>
        <cdr:cNvSpPr txBox="1"/>
      </cdr:nvSpPr>
      <cdr:spPr>
        <a:xfrm xmlns:a="http://schemas.openxmlformats.org/drawingml/2006/main">
          <a:off x="1827592" y="4244546"/>
          <a:ext cx="1108365" cy="302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>
              <a:solidFill>
                <a:schemeClr val="bg1"/>
              </a:solidFill>
            </a:rPr>
            <a:t>Broadcast</a:t>
          </a:r>
        </a:p>
      </cdr:txBody>
    </cdr:sp>
  </cdr:relSizeAnchor>
  <cdr:relSizeAnchor xmlns:cdr="http://schemas.openxmlformats.org/drawingml/2006/chartDrawing">
    <cdr:from>
      <cdr:x>0.57709</cdr:x>
      <cdr:y>0.80684</cdr:y>
    </cdr:from>
    <cdr:to>
      <cdr:x>0.7739</cdr:x>
      <cdr:y>0.8643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DE92761-2F10-ADD4-0A01-14AFED50F553}"/>
            </a:ext>
          </a:extLst>
        </cdr:cNvPr>
        <cdr:cNvSpPr txBox="1"/>
      </cdr:nvSpPr>
      <cdr:spPr>
        <a:xfrm xmlns:a="http://schemas.openxmlformats.org/drawingml/2006/main">
          <a:off x="3249992" y="4244546"/>
          <a:ext cx="1108365" cy="302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chemeClr val="bg1"/>
              </a:solidFill>
            </a:rPr>
            <a:t>Drilled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E7463-E03E-4871-9046-99EA0CAC38F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FD450-9C1F-4F79-8A0A-3EB2BCE08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3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C165E-9610-4B20-9CBB-47726028D7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3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908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7BDA7-FFE3-AF73-A5CD-68EC7525A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50B522-3095-B999-04B6-945CBD077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0B4EF9-9BDD-0654-FDD5-F21E189A0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75C91-D7DF-31FC-5701-1ADBF0895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716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C12FF-BF85-DD8C-A1F9-E5547EBBA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CF2918-580B-0D07-8F89-C7A77906E8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306CEC-A78E-93CC-5918-D54E6DBC1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C3F81-9917-ABBB-251C-C950B0018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2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F6517-4297-58F2-539A-3A08B449F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55B0E-AC15-BCF7-C9FC-58A736C72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B90A2A-267F-CED8-E888-562AE0330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F9CBF-6BC6-0C80-85E8-EC21EF379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470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141F6-8E82-73AC-C55E-A400C60F8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9CB8E4-7748-DC3C-3ADB-32F2E72CF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CCDF37-8BD9-7B93-77AD-A12BFF140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167A6-283F-8447-0515-013E570B25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44C9E-4020-AF0A-179E-E5C43A050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E030EA-D5D9-1B19-BC87-093705A81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3A0BCF-CC60-2974-EC7A-59FA65F10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83529-DB23-5DC2-A6AA-C4F91313C0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597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4F89-49ED-D180-2ED0-7D4FB6010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7B7E57-145E-032D-1075-E81848847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E808A4-EFB5-A865-779B-67BDA01F6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C99BA-0633-4AE0-36A9-537B1058E7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40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748A7-ED3B-AC74-A4EF-459209630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ECCF2D-9331-9F37-CDD1-FB26BA8F7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9C5A7-EFCD-CC3B-4038-CD516819E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F4277-45E7-E3A5-4BCA-E886E909C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956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136F2-F10D-826B-2CDB-3143208F9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0F5FE2-F8BC-5DDD-41B8-0AC098DC2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E2153A-D5A5-943D-5031-5AC52C813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1BE58-2523-A202-2F45-3A46B03A3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536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0CDE7-6D93-5EA4-2B92-948D398A4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61A83-545D-08CD-A91E-2123BEF0D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42BF4-1781-73F3-A109-354E1868F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6548F-BDDF-AB22-E30A-2D1814C8A2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6305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80012-5AA8-B562-717B-AABB9B530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7A15E-1939-79D5-406B-0B78901882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EE55F-486D-2F2E-2B6A-6E2B0E4D6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C392C-CC0D-4BD7-5BAD-F4AA60547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3278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65C9C-2BA2-6B83-1DA7-59E64C7BC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8789F9-BA4C-C7E4-D078-AF6409B7E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A67EE9-EFD1-182A-FB85-8A4D2B7C6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7BAE1-306C-7564-13D7-C2EDFD3F4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704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9F816-41B3-1E18-B513-61EDE5D49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0F5DF2-0E92-C210-5653-7C2A0E1CD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74CE0-7CDF-42A4-0E5E-15C896604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F302F-33EA-C636-8C5C-5EB5E6FE6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1982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6FDA1-0297-23C8-B6DB-4777179C4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5FBF36-EAE6-1A66-EA56-B33B7CA94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F1DF7B-CDC0-75D2-A093-DFFC89BE6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026C3-2FF3-82CA-A30B-20DD485CFC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4049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F5CC-520D-CACB-B53B-CE0963675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E3ED06-353C-82A8-BD3A-5ADC15CB17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6077E-CDB4-3FC2-504C-9CF84BF01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F948A-E9BE-226F-C5B1-5F7392C7C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4840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621D4-F088-ABBB-6184-F25BD89D2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F6140C-CEF8-3260-5932-3F7231C11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A26304-87C7-4178-EC3B-7F4CD80A2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158E4-ECD6-7876-4DF3-2245F303C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1736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F970A-175F-AECA-EEC3-574962A00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B66FB-6358-9923-EF27-AC790D691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C2D6D8-4674-CA43-A1C1-38B3CBB81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C2C28-2EEE-ED6C-4721-5411D0635F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7535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3945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6103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9212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85985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ADA7C-DAED-5F1C-8043-A18EC8756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DB73B4-1531-D60F-BE20-643523F04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4DEBFE-4D47-4BCC-5028-5E1D06E90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C73C3-2247-4B61-4EED-DF5081E37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1705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8AA43-B6F9-2540-D82F-7C4F0B776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CD559F-3AD8-87DE-D98E-04A4C7826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95104-8482-7157-3CCF-628A4868D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DF43F-8242-34C4-AA82-04D5316E8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331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F8E6-8810-B608-B25A-01771F9D4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D4062-3EDB-7BB3-ADC3-522D870FDB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020F9A-B2B5-34D9-0061-73B711C16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0870B-E90E-93DB-1A79-3F3300DBD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2913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1070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51686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4447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6C625-1102-4A05-950A-BC43C2D775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621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6C625-1102-4A05-950A-BC43C2D775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177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6C625-1102-4A05-950A-BC43C2D775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594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6C625-1102-4A05-950A-BC43C2D775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7628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5394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05281-E793-A11D-7C7E-4B2BA0072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717760-1CEC-5BAA-3A0D-3F4655392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1BA15D-29EE-AF36-47B9-CC94CC3D8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C3151-E917-DE05-9717-C0A6AF059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46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 pollination there is no seed….no fruit…..no profit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36279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B2F05-5CC9-1863-B0A1-7900FF1E6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472768-0C28-D4AB-9868-21BC0CF11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C52330-E410-A2DD-55E3-78F3FEF1A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4C326-0FBA-1FEF-5A04-D48E1D48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865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240C3-9F6B-0ACC-7DE4-22F68B2D8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D53799-8EC6-4E7F-60FC-5F13C33FB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C92D64-F0C5-32AF-DC90-740C15AA5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B3176-D397-0015-9766-FE68F8C5D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576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0AD27-BCCD-D4C2-D5CE-9E7325E24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ADE8D1-B671-E955-F3DB-9ABD395172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49665E-AA02-AC4E-5B09-DF44AAA3E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23C45-81D0-8E2B-74FF-DEFDDB8C41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6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7ADAB-21C5-0F18-310F-6BA55468D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B6559C-1C23-EE86-9589-DBC546E67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F7F86A-31B2-78BB-50C5-EF93BB349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 pollination there is no seed….no fruit…..no profit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1BF2F-D27D-3C15-F950-2E611C006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5088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3619F-97F9-997C-CD05-180EFFA4E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2B428A-CDC0-21B7-F948-0890C046AD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7BBFE2-AFEA-1F4C-8A3E-B16CE31BF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7BEE2-D456-DF99-40F6-BF3DD2E59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728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3627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E1CC4-9E0E-B506-A5ED-6F48D846E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F1C3B8-EB82-2A1F-2447-C40DA3A0E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FAD138-2C06-9D26-6334-FEF3A9DE1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 pollination there is no seed….no fruit…..no profit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A97EB-D0D2-C69F-8B15-3BA7628A9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5591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D2DD4-7916-B425-CB46-EF3FEB39F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7D45B0-67B6-9EC1-252B-756ABD634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B5A377-A92E-1EE1-F1BD-45DBF9FBD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1A29E-BE42-6D10-56F6-03DA5056C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6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22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17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1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6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9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7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9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1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8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9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4DA5-9C43-4C28-9832-11E2CACAF28A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8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d.adobe.com/view/04519a6a-5d2b-44a7-b452-890ef04b8c7d" TargetMode="External"/><Relationship Id="rId7" Type="http://schemas.openxmlformats.org/officeDocument/2006/relationships/hyperlink" Target="https://www.nrcs.usda.gov/programs-initiatives/working-lands-for-wildlife/gopher-tortois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orgiawildlife.com/open-habitat-initiative-rcpp" TargetMode="External"/><Relationship Id="rId5" Type="http://schemas.openxmlformats.org/officeDocument/2006/relationships/hyperlink" Target="https://gatrees.org/forest-management-conservation/forest-stewardship-program/" TargetMode="External"/><Relationship Id="rId4" Type="http://schemas.openxmlformats.org/officeDocument/2006/relationships/hyperlink" Target="https://georgiawildlife.com/bobwhite-quai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ieldreport.caes.uga.edu/publications/B987-4/native-plants-for-georgia-part-iv-grasses-and-sedges-2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roundstoneseed.com/landscape-and-design-mixes/1580-mix-178-southern-annual-and-perennial-native-wildflower-garden-mix.html" TargetMode="External"/><Relationship Id="rId3" Type="http://schemas.openxmlformats.org/officeDocument/2006/relationships/hyperlink" Target="https://roundstoneseed.com/pollinators-honey-bee-mix/1061-mix-ss-w1-southern-pollinator-conservation-mix.html" TargetMode="External"/><Relationship Id="rId7" Type="http://schemas.openxmlformats.org/officeDocument/2006/relationships/hyperlink" Target="https://roundstoneseed.com/wildflower-meadow-mix/1023-mix-118-coastal-tall-grass-meadow-mix.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undstoneseed.com/wildflower-meadow-mix/1027-mix-122-coastal-mixed-grass-meadow-mix.html" TargetMode="External"/><Relationship Id="rId5" Type="http://schemas.openxmlformats.org/officeDocument/2006/relationships/hyperlink" Target="https://roundstoneseed.com/wildflower-meadow-mix/1029-mix-124-coastal-mixed-grass-meadow-economy-mix.html" TargetMode="External"/><Relationship Id="rId10" Type="http://schemas.openxmlformats.org/officeDocument/2006/relationships/hyperlink" Target="https://www.ernstseed.com/product/southeast-annual-perennial-wildflower-mix/" TargetMode="External"/><Relationship Id="rId4" Type="http://schemas.openxmlformats.org/officeDocument/2006/relationships/hyperlink" Target="https://roundstoneseed.com/pollinators-honey-bee-mix/1066-mix-hb-1-honey-bee-specialty-mix.html" TargetMode="External"/><Relationship Id="rId9" Type="http://schemas.openxmlformats.org/officeDocument/2006/relationships/hyperlink" Target="https://www.ernstseed.com/product/southeastern-u-s-roadside-native-mix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d.adobe.com/view/04519a6a-5d2b-44a7-b452-890ef04b8c7d" TargetMode="Externa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24795-A40A-F15B-D286-2C8BFD31BE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361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6771968-9439-0C7D-EEC4-8747964F6EC2}"/>
              </a:ext>
            </a:extLst>
          </p:cNvPr>
          <p:cNvSpPr txBox="1">
            <a:spLocks/>
          </p:cNvSpPr>
          <p:nvPr/>
        </p:nvSpPr>
        <p:spPr>
          <a:xfrm>
            <a:off x="258148" y="168887"/>
            <a:ext cx="11675704" cy="117496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Pollinator/Wildlife/Native Habitat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7F43B-1F44-EAA4-B95E-5EEE3FF7E9C8}"/>
              </a:ext>
            </a:extLst>
          </p:cNvPr>
          <p:cNvSpPr/>
          <p:nvPr/>
        </p:nvSpPr>
        <p:spPr>
          <a:xfrm>
            <a:off x="258148" y="5573270"/>
            <a:ext cx="11675704" cy="107721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Taylor Randell Singleton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Extension Sustainability Specialist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925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FD218-3093-B0F4-98BC-BB7F323A3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BBA995-5996-5024-168D-82E2F0131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8935" y="1636158"/>
            <a:ext cx="4497238" cy="4508729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u="sng" dirty="0"/>
              <a:t>Timeline</a:t>
            </a:r>
          </a:p>
          <a:p>
            <a:pPr marL="0" indent="0" algn="ctr">
              <a:buNone/>
            </a:pPr>
            <a:r>
              <a:rPr lang="en-US" sz="3400" dirty="0"/>
              <a:t>Land/space commitment</a:t>
            </a:r>
          </a:p>
          <a:p>
            <a:pPr marL="0" indent="0" algn="ctr">
              <a:buNone/>
            </a:pPr>
            <a:r>
              <a:rPr lang="en-US" sz="3400" dirty="0"/>
              <a:t>Timeframe to establishment</a:t>
            </a:r>
          </a:p>
          <a:p>
            <a:pPr marL="0" indent="0" algn="ctr">
              <a:buNone/>
            </a:pPr>
            <a:r>
              <a:rPr lang="en-US" sz="3400" dirty="0"/>
              <a:t>Ground coverage constraints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0077B0-7DDC-497C-9C11-372C9F1054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Think Through….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2F105F-BFE6-A9B2-5F12-9FDEE060E53C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195DDAE-D5E2-0D3D-6D91-2A44B79E726E}"/>
              </a:ext>
            </a:extLst>
          </p:cNvPr>
          <p:cNvSpPr txBox="1">
            <a:spLocks/>
          </p:cNvSpPr>
          <p:nvPr/>
        </p:nvSpPr>
        <p:spPr>
          <a:xfrm>
            <a:off x="359433" y="1636158"/>
            <a:ext cx="6386423" cy="45144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400" b="1" u="sng" dirty="0"/>
              <a:t>Logistics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4900" dirty="0"/>
              <a:t>Equipment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4900" dirty="0"/>
              <a:t>Site conditions (sun/shade/wet/dry)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4900" dirty="0"/>
              <a:t>WEED PRESSURE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4900" dirty="0"/>
              <a:t>Management potential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4900" dirty="0"/>
              <a:t>(Burning? Mowing?)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4900" dirty="0"/>
              <a:t>Site history</a:t>
            </a:r>
          </a:p>
        </p:txBody>
      </p:sp>
    </p:spTree>
    <p:extLst>
      <p:ext uri="{BB962C8B-B14F-4D97-AF65-F5344CB8AC3E}">
        <p14:creationId xmlns:p14="http://schemas.microsoft.com/office/powerpoint/2010/main" val="1623215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C90E5-2BA8-077A-FE47-BC51B9FC3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B0ED4-EF60-2804-77D5-32BBC9569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69115"/>
            <a:ext cx="10935328" cy="521156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Wildlife/hunting habitat</a:t>
            </a:r>
          </a:p>
          <a:p>
            <a:pPr lvl="3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Quail, others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Meadow</a:t>
            </a:r>
          </a:p>
          <a:p>
            <a:pPr lvl="3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Grasses, habitat/grazing (?)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Pollinator habitat</a:t>
            </a:r>
          </a:p>
          <a:p>
            <a:pPr lvl="3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Pollinating insects, flowers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Hybrid</a:t>
            </a:r>
          </a:p>
          <a:p>
            <a:pPr lvl="3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Cover crops, pollinator, agrotourism, etc.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666B81-2BFB-9130-2820-03590797E6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Types of Plantings/Sites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65E2F5-C71D-55C5-ACEF-C5850A0260E8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02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D7F9A-8BCB-6830-50DC-2EECE7F5A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E4444-3389-61DF-C74E-D1F7D9C53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69115"/>
            <a:ext cx="7817224" cy="521156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Many resources available in GA for private landowners: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Georgia DNR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Private Lands Program (PLP)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Wildlife biologists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Quail Forever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Conservation/Farm Bill biologists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NRCS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Resource concern/planning</a:t>
            </a:r>
            <a:endParaRPr lang="en-US" sz="1800" i="1" u="sng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Georgia Foresty Commission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Land planning</a:t>
            </a:r>
            <a:endParaRPr lang="en-US" sz="1800" i="1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69C012-BD7D-4670-A290-FAB5C792559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Wildlife Habitat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DC43BB-820E-631D-83FA-40C85335DC44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Longleaf Pine and Bobwhite Quail in the Southeast">
            <a:extLst>
              <a:ext uri="{FF2B5EF4-FFF2-40B4-BE49-F238E27FC236}">
                <a16:creationId xmlns:a16="http://schemas.microsoft.com/office/drawing/2014/main" id="{8B2B12AE-0CD3-F717-D3B5-E1CA413E4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5914" y="1369115"/>
            <a:ext cx="3589667" cy="23931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A94323-5CFF-DF7B-2584-21AD7DBEB9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5914" y="3974897"/>
            <a:ext cx="3589668" cy="24461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2808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4AA71-ED36-3C58-D413-BC1A79B97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0AC40-315D-B601-675B-F3166D2F0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216328"/>
            <a:ext cx="11483450" cy="546913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chemeClr val="bg1"/>
                </a:solidFill>
              </a:rPr>
              <a:t>Including technical assistance and/or financial incentives</a:t>
            </a:r>
          </a:p>
          <a:p>
            <a:pPr marL="0" indent="0">
              <a:buNone/>
            </a:pPr>
            <a:endParaRPr lang="en-US" sz="11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**START HERE***</a:t>
            </a:r>
          </a:p>
          <a:p>
            <a:r>
              <a:rPr lang="en-US" dirty="0">
                <a:solidFill>
                  <a:schemeClr val="bg1"/>
                </a:solidFill>
              </a:rPr>
              <a:t>GA DNR Landowner’s Guide to Conservation Resources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000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https://indd.adobe.com/view/04519a6a-5d2b-44a7-b452-890ef04b8c7d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endParaRPr lang="en-US" sz="1800" i="1" dirty="0">
              <a:solidFill>
                <a:schemeClr val="bg1"/>
              </a:solidFill>
            </a:endParaRP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DNR/Quail Forever Bobwhite Quail Incentive (BQI)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000" i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https://georgiawildlife.com/bobwhite-quail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DNR/GFC Forest Stewardship Program (FSP)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000" i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https://gatrees.org/forest-management-conservation/forest-stewardship-program/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DNR Open Habitat Incentive (OHI) Program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000" i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https://georgiawildlife.com/open-habitat-initiative-rcpp</a:t>
            </a:r>
            <a:endParaRPr lang="en-US" sz="2000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NRCS – Working Lands for Wildlife (Gopher Tortoise)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000" i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https://www.nrcs.usda.gov/programs-initiatives/working-lands-for-wildlife/gopher-tortoise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7DE008-6C92-D6E7-3DF3-1A9C773EE2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Wildlife Incentive Programs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6FB534-2D83-7769-0BAD-F5C327058FCB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813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33D0-4B22-4836-EF8C-E3CB93C95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F541AF-E91C-132A-1BFE-449DD87F7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69115"/>
            <a:ext cx="7701268" cy="5211565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Predominately native grasses (typical)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65-70% of total space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LONG TERM COMMITMENT</a:t>
            </a:r>
          </a:p>
          <a:p>
            <a:pPr marL="457200" lvl="1" indent="0">
              <a:buNone/>
            </a:pPr>
            <a:endParaRPr lang="en-US" sz="1800" i="1" u="sng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Often naturally around wooded habitat sites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MUST keep out “invasives”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Can have forbs included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Hard to establish but easy to maintain</a:t>
            </a:r>
            <a:endParaRPr lang="en-US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Research is growing in this area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NRCS GA PMC</a:t>
            </a:r>
          </a:p>
          <a:p>
            <a:pPr lvl="1">
              <a:buFont typeface="Calibri" panose="020F0502020204030204" pitchFamily="34" charset="0"/>
              <a:buChar char="–"/>
            </a:pPr>
            <a:endParaRPr lang="en-US" sz="2800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https://fieldreport.caes.uga.edu/publications/B987-4/native-plants-for-georgia-part-iv-grasses-and-sedges-2/</a:t>
            </a:r>
            <a:r>
              <a:rPr lang="en-US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32181E-B99E-DE15-25AD-9BF2B4BB08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Meadow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226B8A-A86C-5EBF-4CA9-311B90F90D12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6E1C97F-1D66-D90F-1C95-CE7A3265F5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644" y="4045854"/>
            <a:ext cx="3851194" cy="2534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058DC3-3443-36B0-90D5-DC5E42188B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644" y="1269743"/>
            <a:ext cx="3851194" cy="25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05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E25EE-2660-96C3-9802-0D0F31242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A6B8E-89B0-EC34-2712-764B23C71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69115"/>
            <a:ext cx="9300967" cy="521156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“Flower-rich” habitat supporting pollinating insects, birds, bats, etc. 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Flowering plants, grasses, shrubs, trees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Nectar/pollen throughout growing season (spring/summer/fall)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Water availability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Nesting/foraging materials</a:t>
            </a:r>
          </a:p>
          <a:p>
            <a:pPr marL="457200" lvl="1" indent="0">
              <a:buNone/>
            </a:pPr>
            <a:endParaRPr lang="en-US" sz="1800" i="1" u="sng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Types of species included: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Native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Non-native (commercialized, ornamental)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026683-CEFA-C81E-9672-F44CFDBDF7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Pollinator Habitat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3E7896-2FA0-74AA-FA1D-8349713BB467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A field of flowers and trees&#10;&#10;AI-generated content may be incorrect.">
            <a:extLst>
              <a:ext uri="{FF2B5EF4-FFF2-40B4-BE49-F238E27FC236}">
                <a16:creationId xmlns:a16="http://schemas.microsoft.com/office/drawing/2014/main" id="{9DB4D2FE-7D84-F093-330E-E1C3ADB89E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26191" y="2640711"/>
            <a:ext cx="4657051" cy="34361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142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6ACC9-ED53-EA10-20E5-6DD960484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22DF85-AF60-CE3E-582D-AAC62F220F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A Year of Pollinator Habitat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601483-8E52-6277-4905-389BAD915B0B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C37347-4C93-0A2A-DC9F-805C957FE8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28" y="1564857"/>
            <a:ext cx="2831669" cy="4104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field of flowers and grass&#10;&#10;Description automatically generated">
            <a:extLst>
              <a:ext uri="{FF2B5EF4-FFF2-40B4-BE49-F238E27FC236}">
                <a16:creationId xmlns:a16="http://schemas.microsoft.com/office/drawing/2014/main" id="{DCF65B4A-6A52-0E0E-C6BF-17D4DA056F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02662" y="2132268"/>
            <a:ext cx="4104547" cy="2969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field of flowers and trees&#10;&#10;AI-generated content may be incorrect.">
            <a:extLst>
              <a:ext uri="{FF2B5EF4-FFF2-40B4-BE49-F238E27FC236}">
                <a16:creationId xmlns:a16="http://schemas.microsoft.com/office/drawing/2014/main" id="{1D444BCD-0D4D-EAB8-825F-BCD1C0737D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88953" y="2102876"/>
            <a:ext cx="4104545" cy="3028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A24C7-1B81-20CF-3928-05B8E6812F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653" y="1564855"/>
            <a:ext cx="2831669" cy="41045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30A297-BCD7-9B9D-6A69-1D766CED6317}"/>
              </a:ext>
            </a:extLst>
          </p:cNvPr>
          <p:cNvSpPr/>
          <p:nvPr/>
        </p:nvSpPr>
        <p:spPr>
          <a:xfrm>
            <a:off x="151228" y="5779353"/>
            <a:ext cx="11923094" cy="803429"/>
          </a:xfrm>
          <a:prstGeom prst="rightArrow">
            <a:avLst>
              <a:gd name="adj1" fmla="val 65470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ysClr val="windowText" lastClr="000000"/>
                </a:solidFill>
              </a:rPr>
              <a:t>Winter ------------------------------Spring -----------------------------------Summer/Fall----------------------------After 1</a:t>
            </a:r>
            <a:r>
              <a:rPr lang="en-US" b="1" baseline="30000" dirty="0">
                <a:solidFill>
                  <a:sysClr val="windowText" lastClr="000000"/>
                </a:solidFill>
              </a:rPr>
              <a:t>st</a:t>
            </a:r>
            <a:r>
              <a:rPr lang="en-US" b="1" dirty="0">
                <a:solidFill>
                  <a:sysClr val="windowText" lastClr="000000"/>
                </a:solidFill>
              </a:rPr>
              <a:t> Freeze/Frost-----</a:t>
            </a:r>
          </a:p>
        </p:txBody>
      </p:sp>
    </p:spTree>
    <p:extLst>
      <p:ext uri="{BB962C8B-B14F-4D97-AF65-F5344CB8AC3E}">
        <p14:creationId xmlns:p14="http://schemas.microsoft.com/office/powerpoint/2010/main" val="268642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24EA4-65A9-7D5E-EA74-0BF3FF19D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81131B0-0174-194D-6AF9-14BE91116ED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Life Cycle is Important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DA8963-15FA-FB56-B17C-3CF96930B127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B1E4CD9-E70B-8D67-2E70-0D7EA212D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993" y="1174848"/>
            <a:ext cx="9576014" cy="55683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2402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BA50D-05FA-3817-E645-0B7589609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C7DCE-3602-ED61-6E06-94B21282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16" y="2128610"/>
            <a:ext cx="5083115" cy="3812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B6BFB3-4253-F06B-8C1A-176E135B2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570" y="1665006"/>
            <a:ext cx="1963397" cy="2617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Nutsedge 3">
            <a:extLst>
              <a:ext uri="{FF2B5EF4-FFF2-40B4-BE49-F238E27FC236}">
                <a16:creationId xmlns:a16="http://schemas.microsoft.com/office/drawing/2014/main" id="{541506BE-0C27-15F7-28F1-A44954583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635" y="1665006"/>
            <a:ext cx="2727056" cy="2617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782823-4AD6-966D-68F9-83719A7FF1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030" y="4388120"/>
            <a:ext cx="3503688" cy="1970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98B5A90-4214-9054-2373-D6DA26D527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Let’s Plant Habitat on the Farm!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3D66-C7DC-E7CA-22FE-D93B4054E0F0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5AD112-877A-23D1-19CF-62348A094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5" y="1336067"/>
            <a:ext cx="7744797" cy="512813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Unproductive, bare area of farm</a:t>
            </a:r>
          </a:p>
          <a:p>
            <a:r>
              <a:rPr lang="en-US" sz="3600" dirty="0">
                <a:solidFill>
                  <a:schemeClr val="bg1"/>
                </a:solidFill>
              </a:rPr>
              <a:t>Can I go throw out some seed?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Not recommended!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Think  back to timeline/logistics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$$$$$</a:t>
            </a: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Many challenges and questions: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What species?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How to plant?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Maintenance?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WEED CONTROL????</a:t>
            </a: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1BCCC-37A8-4803-9BFD-9DF318BAB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flowers&#10;&#10;Description automatically generated">
            <a:extLst>
              <a:ext uri="{FF2B5EF4-FFF2-40B4-BE49-F238E27FC236}">
                <a16:creationId xmlns:a16="http://schemas.microsoft.com/office/drawing/2014/main" id="{16757BD8-3A1C-9AEE-C585-D65D4EF9B8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25679" y="2500160"/>
            <a:ext cx="4598696" cy="34490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5BAE3BE-2D05-F2AF-4C3B-C107ECF7E0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UGA Research Plan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6BEB7B-25D7-BA4E-372F-E1FA8AD00140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B10EFB-F958-943A-FCA1-F4865328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5" y="1336067"/>
            <a:ext cx="8329973" cy="51281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00"/>
                </a:solidFill>
              </a:rPr>
              <a:t>Goal = help you implement pollinators habitat on your farm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Mixture of native species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Weed control during establishment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PRE (residuals)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POST (cleanup)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Persistence over time</a:t>
            </a:r>
          </a:p>
        </p:txBody>
      </p:sp>
    </p:spTree>
    <p:extLst>
      <p:ext uri="{BB962C8B-B14F-4D97-AF65-F5344CB8AC3E}">
        <p14:creationId xmlns:p14="http://schemas.microsoft.com/office/powerpoint/2010/main" val="357589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4DB79-62D5-75BC-2EA3-3B80E77BB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99274-EC97-B708-B028-D89957313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69115"/>
            <a:ext cx="7515472" cy="5211565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Support pollinators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Vegetables/agronomic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Pecans/citrus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Cover crops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Unused land – dry corner, field borders, unproductive area</a:t>
            </a:r>
          </a:p>
          <a:p>
            <a:r>
              <a:rPr lang="en-US" sz="3600" dirty="0">
                <a:solidFill>
                  <a:schemeClr val="bg1"/>
                </a:solidFill>
              </a:rPr>
              <a:t>Meadows</a:t>
            </a:r>
          </a:p>
          <a:p>
            <a:r>
              <a:rPr lang="en-US" sz="3600" dirty="0">
                <a:solidFill>
                  <a:schemeClr val="bg1"/>
                </a:solidFill>
              </a:rPr>
              <a:t>Agrotourism – U-pick/photography</a:t>
            </a:r>
          </a:p>
          <a:p>
            <a:r>
              <a:rPr lang="en-US" sz="3600" dirty="0">
                <a:solidFill>
                  <a:schemeClr val="bg1"/>
                </a:solidFill>
              </a:rPr>
              <a:t>Dry corners</a:t>
            </a:r>
          </a:p>
          <a:p>
            <a:r>
              <a:rPr lang="en-US" sz="3600" dirty="0">
                <a:solidFill>
                  <a:schemeClr val="bg1"/>
                </a:solidFill>
              </a:rPr>
              <a:t>Wildlife “habitat”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F30BCA-2D2D-83FA-370A-F6382F27E2F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Increased Interest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3EDE89-5E6C-485B-363E-45D4835BC773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A butterfly on a flower&#10;&#10;AI-generated content may be incorrect.">
            <a:extLst>
              <a:ext uri="{FF2B5EF4-FFF2-40B4-BE49-F238E27FC236}">
                <a16:creationId xmlns:a16="http://schemas.microsoft.com/office/drawing/2014/main" id="{E6CC02F3-9E60-8F5B-3F96-5C79CD5254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246" y="1361451"/>
            <a:ext cx="3914422" cy="52192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6992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07C9F-391C-3474-D57C-7A1EFFFF3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7AC439-2930-5343-A46F-AD406AF029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Year 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746ED7-1873-7888-105E-1620D31A7C10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tractor in a field&#10;&#10;Description automatically generated">
            <a:extLst>
              <a:ext uri="{FF2B5EF4-FFF2-40B4-BE49-F238E27FC236}">
                <a16:creationId xmlns:a16="http://schemas.microsoft.com/office/drawing/2014/main" id="{B0B3F213-F33D-DABD-3038-7A9847341A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334" y="1942798"/>
            <a:ext cx="5283955" cy="3962966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28D83B2-5512-4F7E-C2E9-06DE1CEDF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61" y="1282303"/>
            <a:ext cx="6939185" cy="5181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UGA Ponder Farm (TyTy, GA)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23 native species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Overhead irrigation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Hand weeded = no competition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PRE/POSTs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NTC for every species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FFFF00"/>
                </a:solidFill>
              </a:rPr>
              <a:t>*Perfect planting/growing conditions*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57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40605-9702-C477-5213-C9084E338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544B06F-B86C-6424-104F-C11787F26AC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Year 1 = disaster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600686-C5B9-600A-4F91-16C79933CE09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close-up of a metal pipe&#10;&#10;Description automatically generated">
            <a:extLst>
              <a:ext uri="{FF2B5EF4-FFF2-40B4-BE49-F238E27FC236}">
                <a16:creationId xmlns:a16="http://schemas.microsoft.com/office/drawing/2014/main" id="{25E5E31E-2281-7B22-2BA9-898692FBA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820134" y="1575292"/>
            <a:ext cx="6551731" cy="49137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A0A45CE-D755-7DB1-0B23-AF9A83D03D1B}"/>
              </a:ext>
            </a:extLst>
          </p:cNvPr>
          <p:cNvSpPr/>
          <p:nvPr/>
        </p:nvSpPr>
        <p:spPr>
          <a:xfrm>
            <a:off x="3880904" y="3393419"/>
            <a:ext cx="760576" cy="8545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19146B-C24C-9972-BAC4-DFF85D2300DD}"/>
              </a:ext>
            </a:extLst>
          </p:cNvPr>
          <p:cNvSpPr/>
          <p:nvPr/>
        </p:nvSpPr>
        <p:spPr>
          <a:xfrm>
            <a:off x="7573111" y="4121456"/>
            <a:ext cx="760576" cy="8545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C00CC2-9DB9-B50B-F0AD-FB52F2B77B04}"/>
              </a:ext>
            </a:extLst>
          </p:cNvPr>
          <p:cNvSpPr/>
          <p:nvPr/>
        </p:nvSpPr>
        <p:spPr>
          <a:xfrm>
            <a:off x="4630396" y="4727610"/>
            <a:ext cx="760576" cy="8545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D239BF-A301-1A7A-8E14-966B93317607}"/>
              </a:ext>
            </a:extLst>
          </p:cNvPr>
          <p:cNvSpPr txBox="1"/>
          <p:nvPr/>
        </p:nvSpPr>
        <p:spPr>
          <a:xfrm>
            <a:off x="67218" y="3158988"/>
            <a:ext cx="2684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Seeding rate =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0.5-3.7 </a:t>
            </a:r>
            <a:r>
              <a:rPr lang="en-US" sz="4000" b="1" dirty="0" err="1">
                <a:solidFill>
                  <a:schemeClr val="bg1"/>
                </a:solidFill>
              </a:rPr>
              <a:t>lb</a:t>
            </a:r>
            <a:r>
              <a:rPr lang="en-US" sz="40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26640E-12AF-08F7-AADB-9DDD2D7DD7FE}"/>
              </a:ext>
            </a:extLst>
          </p:cNvPr>
          <p:cNvSpPr txBox="1"/>
          <p:nvPr/>
        </p:nvSpPr>
        <p:spPr>
          <a:xfrm>
            <a:off x="9550579" y="3278502"/>
            <a:ext cx="2574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Emergence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 rate = 0-1%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00C96A-1CB5-B40A-D94D-802F525BD4B2}"/>
              </a:ext>
            </a:extLst>
          </p:cNvPr>
          <p:cNvSpPr txBox="1"/>
          <p:nvPr/>
        </p:nvSpPr>
        <p:spPr>
          <a:xfrm>
            <a:off x="9550579" y="5965870"/>
            <a:ext cx="257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>
                <a:solidFill>
                  <a:srgbClr val="FFFF00"/>
                </a:solidFill>
              </a:rPr>
              <a:t>…across 2 sites!</a:t>
            </a:r>
          </a:p>
        </p:txBody>
      </p:sp>
    </p:spTree>
    <p:extLst>
      <p:ext uri="{BB962C8B-B14F-4D97-AF65-F5344CB8AC3E}">
        <p14:creationId xmlns:p14="http://schemas.microsoft.com/office/powerpoint/2010/main" val="3758976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6DEB-C934-2902-D687-3554B1F48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flowers&#10;&#10;Description automatically generated">
            <a:extLst>
              <a:ext uri="{FF2B5EF4-FFF2-40B4-BE49-F238E27FC236}">
                <a16:creationId xmlns:a16="http://schemas.microsoft.com/office/drawing/2014/main" id="{772EB139-6FC4-A605-18F9-3D00420447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25679" y="2500160"/>
            <a:ext cx="4598696" cy="34490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92A280-1556-EB37-72F3-8445AAB0463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UGA Research Plan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15348-4354-48F8-F618-6DFD57D244B6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B021AC5-A5B2-4147-8A9B-DD00854E5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5" y="1336067"/>
            <a:ext cx="8329973" cy="51281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00"/>
                </a:solidFill>
              </a:rPr>
              <a:t>Goal = help you implement pollinators habitat on your farm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Mixture of native species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Weed control during establishment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PRE (residuals)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POST (cleanup)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Persistence</a:t>
            </a:r>
          </a:p>
        </p:txBody>
      </p:sp>
    </p:spTree>
    <p:extLst>
      <p:ext uri="{BB962C8B-B14F-4D97-AF65-F5344CB8AC3E}">
        <p14:creationId xmlns:p14="http://schemas.microsoft.com/office/powerpoint/2010/main" val="1858186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A068C-4F20-43D2-9251-34A2813DC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flowers&#10;&#10;Description automatically generated">
            <a:extLst>
              <a:ext uri="{FF2B5EF4-FFF2-40B4-BE49-F238E27FC236}">
                <a16:creationId xmlns:a16="http://schemas.microsoft.com/office/drawing/2014/main" id="{FC986F33-3782-3489-1E10-86556E4749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25679" y="2500160"/>
            <a:ext cx="4598696" cy="34490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459B42-8176-D4C5-3120-4701716468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UGA Research Plan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C317A1-35AE-CA2D-C5DB-6F98246CBC5D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D8F03E4-D44D-EF0A-6A89-62D380FFD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5" y="1336067"/>
            <a:ext cx="8329973" cy="51281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00"/>
                </a:solidFill>
              </a:rPr>
              <a:t>Goal = help you implement pollinators habitat on your farm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strike="sngStrike" dirty="0">
                <a:solidFill>
                  <a:srgbClr val="C00000"/>
                </a:solidFill>
              </a:rPr>
              <a:t>Mixture of native species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strike="sngStrike" dirty="0">
                <a:solidFill>
                  <a:srgbClr val="C00000"/>
                </a:solidFill>
              </a:rPr>
              <a:t>Weed control during establishment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strike="sngStrike" dirty="0">
                <a:solidFill>
                  <a:srgbClr val="C00000"/>
                </a:solidFill>
              </a:rPr>
              <a:t>PRE (residuals)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strike="sngStrike" dirty="0">
                <a:solidFill>
                  <a:srgbClr val="C00000"/>
                </a:solidFill>
              </a:rPr>
              <a:t>POST (cleanup)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strike="sngStrike" dirty="0">
                <a:solidFill>
                  <a:srgbClr val="C00000"/>
                </a:solidFill>
              </a:rPr>
              <a:t>Persistence</a:t>
            </a:r>
          </a:p>
        </p:txBody>
      </p:sp>
    </p:spTree>
    <p:extLst>
      <p:ext uri="{BB962C8B-B14F-4D97-AF65-F5344CB8AC3E}">
        <p14:creationId xmlns:p14="http://schemas.microsoft.com/office/powerpoint/2010/main" val="788190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56774-4EA3-1C5E-062D-EC3EA1994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9CCE7-45C2-9B76-87EF-F628E3D68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469891"/>
            <a:ext cx="11397185" cy="51281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Start with commercialized annuals, add in natives after establishment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Fast growing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Hardy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i="1" dirty="0">
                <a:solidFill>
                  <a:schemeClr val="bg1"/>
                </a:solidFill>
              </a:rPr>
              <a:t>Herbicide tolerance?</a:t>
            </a:r>
          </a:p>
          <a:p>
            <a:pPr lvl="1">
              <a:buFont typeface="Calibri" panose="020F0502020204030204" pitchFamily="34" charset="0"/>
              <a:buChar char="–"/>
            </a:pPr>
            <a:endParaRPr lang="en-US" sz="3200" i="1" u="sng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PRE herbicides → screen for tolerance across wide range of products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Zinnia, Cosmo, Marigold, Mexican sunflower </a:t>
            </a:r>
            <a:endParaRPr lang="en-US" sz="36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E449AF-72AE-8993-C7F6-938A980B17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Year 2/3 → Switch Focus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098DDD-3C39-B652-5104-D19861C90C1C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460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Screening for Everything (PRE)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A purple flower with yellow center&#10;&#10;Description automatically generated">
            <a:extLst>
              <a:ext uri="{FF2B5EF4-FFF2-40B4-BE49-F238E27FC236}">
                <a16:creationId xmlns:a16="http://schemas.microsoft.com/office/drawing/2014/main" id="{7121CC19-B362-5C57-B32F-4BFE6656FB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3223" y="2085876"/>
            <a:ext cx="1952369" cy="1627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group of purple flowers&#10;&#10;Description automatically generated">
            <a:extLst>
              <a:ext uri="{FF2B5EF4-FFF2-40B4-BE49-F238E27FC236}">
                <a16:creationId xmlns:a16="http://schemas.microsoft.com/office/drawing/2014/main" id="{E4EFE28D-9D7A-E761-502D-063CA7B983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3056" y="2085880"/>
            <a:ext cx="1952369" cy="1627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yellow flowers on a plant&#10;&#10;Description automatically generated">
            <a:extLst>
              <a:ext uri="{FF2B5EF4-FFF2-40B4-BE49-F238E27FC236}">
                <a16:creationId xmlns:a16="http://schemas.microsoft.com/office/drawing/2014/main" id="{62C0E3CB-EEC0-EF3E-5353-7E542A390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3223" y="3829223"/>
            <a:ext cx="1952369" cy="1627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close up of a flower&#10;&#10;Description automatically generated">
            <a:extLst>
              <a:ext uri="{FF2B5EF4-FFF2-40B4-BE49-F238E27FC236}">
                <a16:creationId xmlns:a16="http://schemas.microsoft.com/office/drawing/2014/main" id="{1FE3ED58-F7D5-4377-D1D3-F17E717DD2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3057" y="3829223"/>
            <a:ext cx="1952369" cy="16276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A496BA3-4839-11ED-2377-826EC755F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52275"/>
            <a:ext cx="6900854" cy="4804732"/>
          </a:xfrm>
        </p:spPr>
        <p:txBody>
          <a:bodyPr numCol="2">
            <a:normAutofit fontScale="77500" lnSpcReduction="2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Alite (</a:t>
            </a:r>
            <a:r>
              <a:rPr lang="en-US" sz="3200" dirty="0" err="1">
                <a:solidFill>
                  <a:schemeClr val="bg1"/>
                </a:solidFill>
              </a:rPr>
              <a:t>Axant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r>
              <a:rPr lang="en-US" sz="3200" dirty="0">
                <a:solidFill>
                  <a:schemeClr val="bg1"/>
                </a:solidFill>
              </a:rPr>
              <a:t>Axiom</a:t>
            </a:r>
          </a:p>
          <a:p>
            <a:r>
              <a:rPr lang="en-US" sz="3200" dirty="0">
                <a:solidFill>
                  <a:schemeClr val="bg1"/>
                </a:solidFill>
              </a:rPr>
              <a:t>Brake</a:t>
            </a:r>
          </a:p>
          <a:p>
            <a:r>
              <a:rPr lang="en-US" sz="3200" dirty="0">
                <a:solidFill>
                  <a:schemeClr val="bg1"/>
                </a:solidFill>
              </a:rPr>
              <a:t>Cadre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Caparol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Command</a:t>
            </a:r>
          </a:p>
          <a:p>
            <a:r>
              <a:rPr lang="en-US" sz="3200" strike="sngStrike" dirty="0" err="1">
                <a:solidFill>
                  <a:schemeClr val="bg1"/>
                </a:solidFill>
              </a:rPr>
              <a:t>Dacthal</a:t>
            </a:r>
            <a:endParaRPr lang="en-US" sz="3200" strike="sngStrike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Devrinol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Dual Magnum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Enversa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Eptam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Goal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Goltix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Nortron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Prowl</a:t>
            </a:r>
          </a:p>
          <a:p>
            <a:r>
              <a:rPr lang="en-US" sz="3200" dirty="0">
                <a:solidFill>
                  <a:schemeClr val="bg1"/>
                </a:solidFill>
              </a:rPr>
              <a:t>Pursuit</a:t>
            </a:r>
          </a:p>
          <a:p>
            <a:r>
              <a:rPr lang="en-US" sz="3200" dirty="0">
                <a:solidFill>
                  <a:schemeClr val="bg1"/>
                </a:solidFill>
              </a:rPr>
              <a:t>Reflex</a:t>
            </a:r>
          </a:p>
          <a:p>
            <a:r>
              <a:rPr lang="en-US" sz="3200" dirty="0">
                <a:solidFill>
                  <a:schemeClr val="bg1"/>
                </a:solidFill>
              </a:rPr>
              <a:t>Spartan</a:t>
            </a:r>
          </a:p>
          <a:p>
            <a:r>
              <a:rPr lang="en-US" sz="3200" dirty="0">
                <a:solidFill>
                  <a:schemeClr val="bg1"/>
                </a:solidFill>
              </a:rPr>
              <a:t>Staple</a:t>
            </a:r>
          </a:p>
          <a:p>
            <a:r>
              <a:rPr lang="en-US" sz="3200" dirty="0">
                <a:solidFill>
                  <a:schemeClr val="bg1"/>
                </a:solidFill>
              </a:rPr>
              <a:t>Torero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Treflan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Chateau/Valor</a:t>
            </a:r>
          </a:p>
          <a:p>
            <a:r>
              <a:rPr lang="en-US" sz="3200" dirty="0">
                <a:solidFill>
                  <a:schemeClr val="bg1"/>
                </a:solidFill>
              </a:rPr>
              <a:t>Warrant</a:t>
            </a:r>
          </a:p>
        </p:txBody>
      </p:sp>
      <p:pic>
        <p:nvPicPr>
          <p:cNvPr id="3" name="Picture 2" descr="A tractor in a field&#10;&#10;Description automatically generated">
            <a:extLst>
              <a:ext uri="{FF2B5EF4-FFF2-40B4-BE49-F238E27FC236}">
                <a16:creationId xmlns:a16="http://schemas.microsoft.com/office/drawing/2014/main" id="{104D14C4-E316-C335-845F-AC823ADE36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96792" y="1974560"/>
            <a:ext cx="5283955" cy="3962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4900A9-F2DD-5838-394E-EC16C4E1D1EE}"/>
              </a:ext>
            </a:extLst>
          </p:cNvPr>
          <p:cNvSpPr txBox="1"/>
          <p:nvPr/>
        </p:nvSpPr>
        <p:spPr>
          <a:xfrm>
            <a:off x="665825" y="1220342"/>
            <a:ext cx="6027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solidFill>
                  <a:srgbClr val="FFFF00"/>
                </a:solidFill>
              </a:rPr>
              <a:t>3 years ….and running!</a:t>
            </a:r>
          </a:p>
        </p:txBody>
      </p:sp>
    </p:spTree>
    <p:extLst>
      <p:ext uri="{BB962C8B-B14F-4D97-AF65-F5344CB8AC3E}">
        <p14:creationId xmlns:p14="http://schemas.microsoft.com/office/powerpoint/2010/main" val="24109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Screening for Everything (PRE)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81C39F-71C3-775C-A4E8-7F2A7472C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66129"/>
              </p:ext>
            </p:extLst>
          </p:nvPr>
        </p:nvGraphicFramePr>
        <p:xfrm>
          <a:off x="607590" y="1306581"/>
          <a:ext cx="5773212" cy="531122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803658">
                  <a:extLst>
                    <a:ext uri="{9D8B030D-6E8A-4147-A177-3AD203B41FA5}">
                      <a16:colId xmlns:a16="http://schemas.microsoft.com/office/drawing/2014/main" val="3785715059"/>
                    </a:ext>
                  </a:extLst>
                </a:gridCol>
                <a:gridCol w="1984777">
                  <a:extLst>
                    <a:ext uri="{9D8B030D-6E8A-4147-A177-3AD203B41FA5}">
                      <a16:colId xmlns:a16="http://schemas.microsoft.com/office/drawing/2014/main" val="1463414846"/>
                    </a:ext>
                  </a:extLst>
                </a:gridCol>
                <a:gridCol w="1984777">
                  <a:extLst>
                    <a:ext uri="{9D8B030D-6E8A-4147-A177-3AD203B41FA5}">
                      <a16:colId xmlns:a16="http://schemas.microsoft.com/office/drawing/2014/main" val="2406844337"/>
                    </a:ext>
                  </a:extLst>
                </a:gridCol>
              </a:tblGrid>
              <a:tr h="617304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solidFill>
                            <a:schemeClr val="tx1"/>
                          </a:solidFill>
                        </a:rPr>
                        <a:t>MAYBE </a:t>
                      </a:r>
                    </a:p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(adjust rate?)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517152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Command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Warrant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Devrinol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78903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Eptam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Axiom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Prowl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647339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Valor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Dual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Treflan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08091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Brake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Nortron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151968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Reflex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Enversa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02152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Cadre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18271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Pursuit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012020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Alite 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32526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Goal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222414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Caparol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28203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Staple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362508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Spartan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663643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Goltix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060817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Torero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531510"/>
                  </a:ext>
                </a:extLst>
              </a:tr>
            </a:tbl>
          </a:graphicData>
        </a:graphic>
      </p:graphicFrame>
      <p:pic>
        <p:nvPicPr>
          <p:cNvPr id="8" name="Picture 7" descr="A purple flower with yellow center&#10;&#10;Description automatically generated">
            <a:extLst>
              <a:ext uri="{FF2B5EF4-FFF2-40B4-BE49-F238E27FC236}">
                <a16:creationId xmlns:a16="http://schemas.microsoft.com/office/drawing/2014/main" id="{24A44A38-16DF-3774-03C1-7E33E6B05B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821" y="1373869"/>
            <a:ext cx="1191469" cy="993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group of purple flowers&#10;&#10;Description automatically generated">
            <a:extLst>
              <a:ext uri="{FF2B5EF4-FFF2-40B4-BE49-F238E27FC236}">
                <a16:creationId xmlns:a16="http://schemas.microsoft.com/office/drawing/2014/main" id="{6B5A8224-897B-A708-21A8-21BD84B29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245" y="1373869"/>
            <a:ext cx="1191472" cy="993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yellow flowers on a plant&#10;&#10;Description automatically generated">
            <a:extLst>
              <a:ext uri="{FF2B5EF4-FFF2-40B4-BE49-F238E27FC236}">
                <a16:creationId xmlns:a16="http://schemas.microsoft.com/office/drawing/2014/main" id="{F2EA122B-72ED-2A93-527B-9449B42F17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9673" y="1373868"/>
            <a:ext cx="1191470" cy="993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9283D55C-39B0-2E54-D17A-D662932DA0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7099" y="1373869"/>
            <a:ext cx="1191471" cy="993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B92789E-C790-48A4-1D9C-3E9A1A2FA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820" y="2572289"/>
            <a:ext cx="5053749" cy="4102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>
                <a:solidFill>
                  <a:schemeClr val="bg1"/>
                </a:solidFill>
              </a:rPr>
              <a:t>Data Collected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Injury/tolerance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Height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Stand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Time to bloom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Bloom counts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036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377" y="1469891"/>
            <a:ext cx="11415002" cy="51281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Principles of SOUND weed management still apply!!!!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Remembering what Drs. Culpepper/Prostko have taught us for years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Systems approach, diversified, timely, smart!</a:t>
            </a: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Fundamentals of Weed Science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C2283C2-8D4E-F837-3DEB-08DFE3DEF99A}"/>
              </a:ext>
            </a:extLst>
          </p:cNvPr>
          <p:cNvSpPr/>
          <p:nvPr/>
        </p:nvSpPr>
        <p:spPr>
          <a:xfrm>
            <a:off x="666741" y="3514458"/>
            <a:ext cx="5378489" cy="27737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Clean @ planting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PRE residuals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POST if needed…keep it clean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Manage grass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F49A61-4979-D2ED-87A5-4D115AC50013}"/>
              </a:ext>
            </a:extLst>
          </p:cNvPr>
          <p:cNvSpPr/>
          <p:nvPr/>
        </p:nvSpPr>
        <p:spPr>
          <a:xfrm>
            <a:off x="6309646" y="3514457"/>
            <a:ext cx="5116082" cy="27737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chemeClr val="tx1"/>
                </a:solidFill>
              </a:rPr>
              <a:t>On Going Work</a:t>
            </a:r>
          </a:p>
          <a:p>
            <a:pPr algn="ctr"/>
            <a:endParaRPr lang="en-US" sz="1200" b="1" u="sng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</a:rPr>
              <a:t>Systems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</a:rPr>
              <a:t>How to plant for optimum ground coverage?</a:t>
            </a:r>
          </a:p>
        </p:txBody>
      </p:sp>
    </p:spTree>
    <p:extLst>
      <p:ext uri="{BB962C8B-B14F-4D97-AF65-F5344CB8AC3E}">
        <p14:creationId xmlns:p14="http://schemas.microsoft.com/office/powerpoint/2010/main" val="792000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Creating a Systems Approach to Weed Control*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B702728C-D87D-26E1-CDA3-DE97453A56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1095" y="1148616"/>
          <a:ext cx="11641881" cy="5503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285985E-3211-659D-03F1-B0198654ECCD}"/>
              </a:ext>
            </a:extLst>
          </p:cNvPr>
          <p:cNvSpPr txBox="1"/>
          <p:nvPr/>
        </p:nvSpPr>
        <p:spPr>
          <a:xfrm>
            <a:off x="0" y="6467804"/>
            <a:ext cx="465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*Fall 2024/Spring 2025 – 1 location; 3 reps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92BD93-8E97-0362-7911-968DA85F3891}"/>
              </a:ext>
            </a:extLst>
          </p:cNvPr>
          <p:cNvCxnSpPr/>
          <p:nvPr/>
        </p:nvCxnSpPr>
        <p:spPr>
          <a:xfrm>
            <a:off x="181155" y="4408095"/>
            <a:ext cx="11757803" cy="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8E7E67-BFED-5FB0-0E1C-78042283B4FC}"/>
              </a:ext>
            </a:extLst>
          </p:cNvPr>
          <p:cNvSpPr/>
          <p:nvPr/>
        </p:nvSpPr>
        <p:spPr>
          <a:xfrm>
            <a:off x="258791" y="3493698"/>
            <a:ext cx="6825589" cy="288978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08F452-BADB-4248-B8B7-7153FC351225}"/>
              </a:ext>
            </a:extLst>
          </p:cNvPr>
          <p:cNvSpPr/>
          <p:nvPr/>
        </p:nvSpPr>
        <p:spPr>
          <a:xfrm>
            <a:off x="1770235" y="1843275"/>
            <a:ext cx="8651529" cy="41145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2026: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Expand on tank mixtures/study rates….add new products? </a:t>
            </a:r>
          </a:p>
        </p:txBody>
      </p:sp>
    </p:spTree>
    <p:extLst>
      <p:ext uri="{BB962C8B-B14F-4D97-AF65-F5344CB8AC3E}">
        <p14:creationId xmlns:p14="http://schemas.microsoft.com/office/powerpoint/2010/main" val="126298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59158-0D02-3852-1DAA-F8D30210F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9C0EFC5-AB66-986B-0925-29A1C4281A6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Year 3 – Integrated Approach to Weed </a:t>
            </a:r>
            <a:r>
              <a:rPr lang="en-US" sz="6000" b="1" dirty="0" err="1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Mgmt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A40863-7AF0-EB78-CD0C-F1F2485FFB8A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 descr="Close-up of a machine&#10;&#10;Description automatically generated">
            <a:extLst>
              <a:ext uri="{FF2B5EF4-FFF2-40B4-BE49-F238E27FC236}">
                <a16:creationId xmlns:a16="http://schemas.microsoft.com/office/drawing/2014/main" id="{558B9E3C-1206-7385-50E2-189572ADFC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30233" y="1976425"/>
            <a:ext cx="5340612" cy="39567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bowl of brown shavings&#10;&#10;Description automatically generated">
            <a:extLst>
              <a:ext uri="{FF2B5EF4-FFF2-40B4-BE49-F238E27FC236}">
                <a16:creationId xmlns:a16="http://schemas.microsoft.com/office/drawing/2014/main" id="{DD3F5FB4-9305-273D-D57A-99D644C853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1157" y="1976425"/>
            <a:ext cx="5340609" cy="39567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051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B1E35-FF07-65E9-30E7-E6DE57AEA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5386E-6548-72D9-D645-48404A38E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69115"/>
            <a:ext cx="7192535" cy="521156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Impact on day-to-day life: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30% of world’s food is pollinated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130+ fruits and vegetable plants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1 in 3 bites of food </a:t>
            </a:r>
          </a:p>
          <a:p>
            <a:pPr marL="457200" lvl="1" indent="0">
              <a:buNone/>
            </a:pPr>
            <a:endParaRPr lang="en-US" sz="2000" i="1" u="sng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Why should you care???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i="1" u="sng" dirty="0">
                <a:solidFill>
                  <a:schemeClr val="bg1"/>
                </a:solidFill>
              </a:rPr>
              <a:t>$18-27 billion/yr </a:t>
            </a:r>
            <a:r>
              <a:rPr lang="en-US" sz="3200" dirty="0">
                <a:solidFill>
                  <a:schemeClr val="bg1"/>
                </a:solidFill>
              </a:rPr>
              <a:t>in US crop yields</a:t>
            </a:r>
            <a:endParaRPr lang="en-US" sz="3600" i="1" u="sng" dirty="0">
              <a:solidFill>
                <a:schemeClr val="bg1"/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GA = $635 million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b="1" i="1" dirty="0">
                <a:solidFill>
                  <a:schemeClr val="bg1"/>
                </a:solidFill>
              </a:rPr>
              <a:t>Services from pollinators is FREE!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Indirect cash crop???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03C50E-13C0-9248-A47F-F91BB37B7C8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Pollinator Habitat on the Farm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964DCF-480E-FF87-F8C5-96314A0CBC07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1E6F7B-31FB-E820-748B-A867CFA47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194" y="1277394"/>
            <a:ext cx="4211835" cy="53950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553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1CB9E-9326-C903-B1E6-5632B55CF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03B146-F9BF-0102-0FAA-0C1EB53F595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Year 3 – Integrated Approach to Weed </a:t>
            </a:r>
            <a:r>
              <a:rPr lang="en-US" sz="6000" b="1" dirty="0" err="1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Mgmt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035108-A85B-1719-974B-82F53A650A7A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A tractor in a field&#10;&#10;Description automatically generated">
            <a:extLst>
              <a:ext uri="{FF2B5EF4-FFF2-40B4-BE49-F238E27FC236}">
                <a16:creationId xmlns:a16="http://schemas.microsoft.com/office/drawing/2014/main" id="{E2616B5C-B165-AE36-8019-9DDEECD687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3929" y="1716660"/>
            <a:ext cx="5055079" cy="43710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tractor in a field&#10;&#10;Description automatically generated">
            <a:extLst>
              <a:ext uri="{FF2B5EF4-FFF2-40B4-BE49-F238E27FC236}">
                <a16:creationId xmlns:a16="http://schemas.microsoft.com/office/drawing/2014/main" id="{EE030F22-ABA8-2C84-A24B-17EC61B1A2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93" y="1716660"/>
            <a:ext cx="5055079" cy="43710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6430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Integrated Approach to Weed </a:t>
            </a:r>
            <a:r>
              <a:rPr lang="en-US" sz="5400" b="1" dirty="0" err="1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Mgmt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3CA62BF4-B8D1-8668-8A86-3E59EF6D6AE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3643" y="1259456"/>
          <a:ext cx="5631679" cy="5260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ontent Placeholder 8">
            <a:extLst>
              <a:ext uri="{FF2B5EF4-FFF2-40B4-BE49-F238E27FC236}">
                <a16:creationId xmlns:a16="http://schemas.microsoft.com/office/drawing/2014/main" id="{F950D9DF-70D0-6787-87D9-6C4C5AECFA59}"/>
              </a:ext>
            </a:extLst>
          </p:cNvPr>
          <p:cNvGraphicFramePr>
            <a:graphicFrameLocks/>
          </p:cNvGraphicFramePr>
          <p:nvPr/>
        </p:nvGraphicFramePr>
        <p:xfrm>
          <a:off x="6096001" y="1259456"/>
          <a:ext cx="5882358" cy="5260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78CD5F0-3E25-B25E-9B8C-D1AB04E387C9}"/>
              </a:ext>
            </a:extLst>
          </p:cNvPr>
          <p:cNvSpPr txBox="1"/>
          <p:nvPr/>
        </p:nvSpPr>
        <p:spPr>
          <a:xfrm>
            <a:off x="4017818" y="1089895"/>
            <a:ext cx="471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</a:rPr>
              <a:t>Ground Coverage (%)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E7ADA-FEB6-A3BF-DDDA-FF9305432D79}"/>
              </a:ext>
            </a:extLst>
          </p:cNvPr>
          <p:cNvSpPr txBox="1"/>
          <p:nvPr/>
        </p:nvSpPr>
        <p:spPr>
          <a:xfrm>
            <a:off x="7176655" y="6373386"/>
            <a:ext cx="4570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Ratio: Zinnia/Cosmo/Marigold/Mex Sun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521D6-0D3A-3F7F-D8B7-1992D9A661C9}"/>
              </a:ext>
            </a:extLst>
          </p:cNvPr>
          <p:cNvSpPr/>
          <p:nvPr/>
        </p:nvSpPr>
        <p:spPr>
          <a:xfrm>
            <a:off x="1425042" y="2182993"/>
            <a:ext cx="3528698" cy="26081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25% faster ground coverage w/drilled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295DFF-225E-A882-9682-592B2B7F448F}"/>
              </a:ext>
            </a:extLst>
          </p:cNvPr>
          <p:cNvSpPr/>
          <p:nvPr/>
        </p:nvSpPr>
        <p:spPr>
          <a:xfrm>
            <a:off x="7697657" y="2182993"/>
            <a:ext cx="3528698" cy="26081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Consider higher ratios of “aggressive growers”</a:t>
            </a:r>
          </a:p>
        </p:txBody>
      </p:sp>
    </p:spTree>
    <p:extLst>
      <p:ext uri="{BB962C8B-B14F-4D97-AF65-F5344CB8AC3E}">
        <p14:creationId xmlns:p14="http://schemas.microsoft.com/office/powerpoint/2010/main" val="332780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Planting Method Influences Bloom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9B751E3C-1FA6-15A0-7EDA-1C5F33FAC144}"/>
              </a:ext>
            </a:extLst>
          </p:cNvPr>
          <p:cNvGraphicFramePr>
            <a:graphicFrameLocks/>
          </p:cNvGraphicFramePr>
          <p:nvPr/>
        </p:nvGraphicFramePr>
        <p:xfrm>
          <a:off x="424873" y="1259456"/>
          <a:ext cx="11553486" cy="5260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8AC7B7C-90BA-3F5D-111C-AAA1C802DAA6}"/>
              </a:ext>
            </a:extLst>
          </p:cNvPr>
          <p:cNvSpPr/>
          <p:nvPr/>
        </p:nvSpPr>
        <p:spPr>
          <a:xfrm>
            <a:off x="2486901" y="2124937"/>
            <a:ext cx="7218198" cy="26081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25% faster blooming w/ drilled =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More time for pollinator services</a:t>
            </a:r>
          </a:p>
        </p:txBody>
      </p:sp>
    </p:spTree>
    <p:extLst>
      <p:ext uri="{BB962C8B-B14F-4D97-AF65-F5344CB8AC3E}">
        <p14:creationId xmlns:p14="http://schemas.microsoft.com/office/powerpoint/2010/main" val="4980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Year 3 – Collaborating with NRCS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FB844C4-5219-AC8E-93C7-E406B0E69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469891"/>
            <a:ext cx="11397185" cy="163223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UGA + NRCS USDA Jimmy Carter Plant Material Center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Comparing UGA vs NRCS “mixes”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What establishes? Blooms? Weed control?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3" name="Picture 2" descr="A purple flower with yellow center&#10;&#10;Description automatically generated">
            <a:extLst>
              <a:ext uri="{FF2B5EF4-FFF2-40B4-BE49-F238E27FC236}">
                <a16:creationId xmlns:a16="http://schemas.microsoft.com/office/drawing/2014/main" id="{800C4968-DB0B-6365-DCC1-F72371DDB3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360" y="3809609"/>
            <a:ext cx="1570476" cy="1309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group of purple flowers&#10;&#10;Description automatically generated">
            <a:extLst>
              <a:ext uri="{FF2B5EF4-FFF2-40B4-BE49-F238E27FC236}">
                <a16:creationId xmlns:a16="http://schemas.microsoft.com/office/drawing/2014/main" id="{766C28CF-B3BA-48C7-467D-A19EFB405D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4406" y="3809611"/>
            <a:ext cx="1570480" cy="1309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yellow flowers on a plant&#10;&#10;Description automatically generated">
            <a:extLst>
              <a:ext uri="{FF2B5EF4-FFF2-40B4-BE49-F238E27FC236}">
                <a16:creationId xmlns:a16="http://schemas.microsoft.com/office/drawing/2014/main" id="{092E2953-69A3-C866-435D-E8D4DAE62C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358" y="5241141"/>
            <a:ext cx="1570478" cy="13092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844D013E-FF9F-4112-D8F9-BC7D79C836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4406" y="5241143"/>
            <a:ext cx="1570479" cy="1309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E7142E-CB23-541D-B2ED-64B69C0F78F5}"/>
              </a:ext>
            </a:extLst>
          </p:cNvPr>
          <p:cNvSpPr txBox="1"/>
          <p:nvPr/>
        </p:nvSpPr>
        <p:spPr>
          <a:xfrm>
            <a:off x="671359" y="3265080"/>
            <a:ext cx="3263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UGA Mix</a:t>
            </a:r>
          </a:p>
        </p:txBody>
      </p:sp>
      <p:pic>
        <p:nvPicPr>
          <p:cNvPr id="1026" name="Picture 2" descr="Coreopsis lanceolata (Lanceleaf Tickseed)">
            <a:extLst>
              <a:ext uri="{FF2B5EF4-FFF2-40B4-BE49-F238E27FC236}">
                <a16:creationId xmlns:a16="http://schemas.microsoft.com/office/drawing/2014/main" id="{C948226F-7EA5-533E-6609-3464CC110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9768" y="3755878"/>
            <a:ext cx="1501112" cy="13247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rennial Lupine Seeds, Lupinus ...">
            <a:extLst>
              <a:ext uri="{FF2B5EF4-FFF2-40B4-BE49-F238E27FC236}">
                <a16:creationId xmlns:a16="http://schemas.microsoft.com/office/drawing/2014/main" id="{DEE34874-5219-CB12-1864-02B72C40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5916" y="3755878"/>
            <a:ext cx="1168615" cy="13247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mon Mint - Seed Savers Exchange">
            <a:extLst>
              <a:ext uri="{FF2B5EF4-FFF2-40B4-BE49-F238E27FC236}">
                <a16:creationId xmlns:a16="http://schemas.microsoft.com/office/drawing/2014/main" id="{4EB4857A-77F8-FAF3-8F88-86BA1835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9567" y="3755879"/>
            <a:ext cx="1278617" cy="13247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nsitive Pea Seed, NC Ecotype ...">
            <a:extLst>
              <a:ext uri="{FF2B5EF4-FFF2-40B4-BE49-F238E27FC236}">
                <a16:creationId xmlns:a16="http://schemas.microsoft.com/office/drawing/2014/main" id="{75364800-06E9-4F8A-6015-F4DAD7B6E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9768" y="5161817"/>
            <a:ext cx="1525282" cy="13764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spedeza Virginica | Slender Bush Clover | South Carolina Native Plant  Society">
            <a:extLst>
              <a:ext uri="{FF2B5EF4-FFF2-40B4-BE49-F238E27FC236}">
                <a16:creationId xmlns:a16="http://schemas.microsoft.com/office/drawing/2014/main" id="{B4B31E17-510F-5826-C5A1-C6A7A1B44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6359" y="5161816"/>
            <a:ext cx="1099945" cy="14119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olidago speciosa Showy Goldenrod ...">
            <a:extLst>
              <a:ext uri="{FF2B5EF4-FFF2-40B4-BE49-F238E27FC236}">
                <a16:creationId xmlns:a16="http://schemas.microsoft.com/office/drawing/2014/main" id="{69B0E97D-0C28-E3AD-AC3F-89CBE389A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7613" y="5161816"/>
            <a:ext cx="1206118" cy="14189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rey Headed Coneflower (Ratibida ...">
            <a:extLst>
              <a:ext uri="{FF2B5EF4-FFF2-40B4-BE49-F238E27FC236}">
                <a16:creationId xmlns:a16="http://schemas.microsoft.com/office/drawing/2014/main" id="{23151F19-AC3F-2A01-E92D-1812AAC1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3219" y="3755879"/>
            <a:ext cx="1654293" cy="13247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Yellow Indiangrass (Sorghastrum nutans ...">
            <a:extLst>
              <a:ext uri="{FF2B5EF4-FFF2-40B4-BE49-F238E27FC236}">
                <a16:creationId xmlns:a16="http://schemas.microsoft.com/office/drawing/2014/main" id="{529EC787-48BF-4FCC-7738-B3D89CEE4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5040" y="5161816"/>
            <a:ext cx="1812472" cy="14119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FB9466-6FE0-339A-C7DE-09896CF6C8BA}"/>
              </a:ext>
            </a:extLst>
          </p:cNvPr>
          <p:cNvSpPr txBox="1"/>
          <p:nvPr/>
        </p:nvSpPr>
        <p:spPr>
          <a:xfrm>
            <a:off x="4699768" y="3232658"/>
            <a:ext cx="6976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NRCS Mix</a:t>
            </a:r>
          </a:p>
        </p:txBody>
      </p:sp>
      <p:pic>
        <p:nvPicPr>
          <p:cNvPr id="11" name="Picture 10" descr="A close up of a flower&#10;&#10;Description automatically generated">
            <a:extLst>
              <a:ext uri="{FF2B5EF4-FFF2-40B4-BE49-F238E27FC236}">
                <a16:creationId xmlns:a16="http://schemas.microsoft.com/office/drawing/2014/main" id="{92D36628-13DE-0BDA-BD0F-43B4DDD155F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516952" y="3921473"/>
            <a:ext cx="1324752" cy="993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40" name="Picture 16" descr="Starry Rosinweed, Southern Rosinweed ...">
            <a:extLst>
              <a:ext uri="{FF2B5EF4-FFF2-40B4-BE49-F238E27FC236}">
                <a16:creationId xmlns:a16="http://schemas.microsoft.com/office/drawing/2014/main" id="{BFE1C84F-222E-81B5-D75A-7C0702288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2547" y="5161817"/>
            <a:ext cx="993563" cy="14119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010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330E-E601-446F-A2BC-81E541CC7ACF}"/>
              </a:ext>
            </a:extLst>
          </p:cNvPr>
          <p:cNvSpPr txBox="1">
            <a:spLocks/>
          </p:cNvSpPr>
          <p:nvPr/>
        </p:nvSpPr>
        <p:spPr>
          <a:xfrm>
            <a:off x="0" y="9293"/>
            <a:ext cx="12192000" cy="1005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NRCS Mixture – Site 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EE5103-9123-4D89-9230-DDB22606BE7E}"/>
              </a:ext>
            </a:extLst>
          </p:cNvPr>
          <p:cNvCxnSpPr/>
          <p:nvPr/>
        </p:nvCxnSpPr>
        <p:spPr>
          <a:xfrm>
            <a:off x="0" y="1015112"/>
            <a:ext cx="1219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5F7995-B64C-4B87-4DB7-41F795303EED}"/>
              </a:ext>
            </a:extLst>
          </p:cNvPr>
          <p:cNvSpPr txBox="1"/>
          <p:nvPr/>
        </p:nvSpPr>
        <p:spPr>
          <a:xfrm>
            <a:off x="4216836" y="6186921"/>
            <a:ext cx="3758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PRE: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treflan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POST: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none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D5DC7-2129-9684-3A63-B1BEB6E2D89A}"/>
              </a:ext>
            </a:extLst>
          </p:cNvPr>
          <p:cNvSpPr txBox="1"/>
          <p:nvPr/>
        </p:nvSpPr>
        <p:spPr>
          <a:xfrm>
            <a:off x="10584656" y="142846"/>
            <a:ext cx="160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Flwr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1-24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51 DAP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66145-5A10-1EB0-D050-63A97B86113E}"/>
              </a:ext>
            </a:extLst>
          </p:cNvPr>
          <p:cNvSpPr txBox="1"/>
          <p:nvPr/>
        </p:nvSpPr>
        <p:spPr>
          <a:xfrm>
            <a:off x="271787" y="6186920"/>
            <a:ext cx="3758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No herbicide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59666-8743-5FC7-61B3-DA31FD1694EC}"/>
              </a:ext>
            </a:extLst>
          </p:cNvPr>
          <p:cNvSpPr txBox="1"/>
          <p:nvPr/>
        </p:nvSpPr>
        <p:spPr>
          <a:xfrm>
            <a:off x="8141520" y="6186920"/>
            <a:ext cx="375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PRE: none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POST: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cadre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assy area with a path&#10;&#10;Description automatically generated">
            <a:extLst>
              <a:ext uri="{FF2B5EF4-FFF2-40B4-BE49-F238E27FC236}">
                <a16:creationId xmlns:a16="http://schemas.microsoft.com/office/drawing/2014/main" id="{DB5E2BFD-13EF-BA94-7836-CB923BA2D8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35501" y="1802159"/>
            <a:ext cx="5011090" cy="3758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green field with grass and bushes&#10;&#10;Description automatically generated with medium confidence">
            <a:extLst>
              <a:ext uri="{FF2B5EF4-FFF2-40B4-BE49-F238E27FC236}">
                <a16:creationId xmlns:a16="http://schemas.microsoft.com/office/drawing/2014/main" id="{2B700ABA-F320-96BC-F73D-5E3CFD8810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54597" y="1802163"/>
            <a:ext cx="5011094" cy="3758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field of green plants&#10;&#10;Description automatically generated">
            <a:extLst>
              <a:ext uri="{FF2B5EF4-FFF2-40B4-BE49-F238E27FC236}">
                <a16:creationId xmlns:a16="http://schemas.microsoft.com/office/drawing/2014/main" id="{A7C91AF8-4EA5-82C6-983D-07CBA27C0C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90453" y="1802160"/>
            <a:ext cx="5011092" cy="3758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8245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330E-E601-446F-A2BC-81E541CC7ACF}"/>
              </a:ext>
            </a:extLst>
          </p:cNvPr>
          <p:cNvSpPr txBox="1">
            <a:spLocks/>
          </p:cNvSpPr>
          <p:nvPr/>
        </p:nvSpPr>
        <p:spPr>
          <a:xfrm>
            <a:off x="0" y="9293"/>
            <a:ext cx="12192000" cy="1005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UGA Mixture</a:t>
            </a:r>
            <a:r>
              <a:rPr lang="en-US" sz="4800" b="1" dirty="0">
                <a:solidFill>
                  <a:srgbClr val="FFFF00"/>
                </a:solidFill>
                <a:latin typeface="Calibri Light" panose="020F0302020204030204"/>
              </a:rPr>
              <a:t>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– Site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 dirty="0">
                <a:solidFill>
                  <a:srgbClr val="FFFF00"/>
                </a:solidFill>
                <a:latin typeface="Calibri Light" panose="020F0302020204030204"/>
              </a:rPr>
              <a:t>Ratios = Zinnia/Cosmo/Marigold/Mexican sunflower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EE5103-9123-4D89-9230-DDB22606BE7E}"/>
              </a:ext>
            </a:extLst>
          </p:cNvPr>
          <p:cNvCxnSpPr/>
          <p:nvPr/>
        </p:nvCxnSpPr>
        <p:spPr>
          <a:xfrm>
            <a:off x="0" y="1015112"/>
            <a:ext cx="1219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5F7995-B64C-4B87-4DB7-41F795303EED}"/>
              </a:ext>
            </a:extLst>
          </p:cNvPr>
          <p:cNvSpPr txBox="1"/>
          <p:nvPr/>
        </p:nvSpPr>
        <p:spPr>
          <a:xfrm>
            <a:off x="4216836" y="6186921"/>
            <a:ext cx="3758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40/30/20/10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“low” seeding 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D5DC7-2129-9684-3A63-B1BEB6E2D89A}"/>
              </a:ext>
            </a:extLst>
          </p:cNvPr>
          <p:cNvSpPr txBox="1"/>
          <p:nvPr/>
        </p:nvSpPr>
        <p:spPr>
          <a:xfrm>
            <a:off x="10584656" y="142846"/>
            <a:ext cx="160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Flwr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1-24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51 DAP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66145-5A10-1EB0-D050-63A97B86113E}"/>
              </a:ext>
            </a:extLst>
          </p:cNvPr>
          <p:cNvSpPr txBox="1"/>
          <p:nvPr/>
        </p:nvSpPr>
        <p:spPr>
          <a:xfrm>
            <a:off x="271787" y="6186920"/>
            <a:ext cx="3758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25/25/25/25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59666-8743-5FC7-61B3-DA31FD1694EC}"/>
              </a:ext>
            </a:extLst>
          </p:cNvPr>
          <p:cNvSpPr txBox="1"/>
          <p:nvPr/>
        </p:nvSpPr>
        <p:spPr>
          <a:xfrm>
            <a:off x="8141520" y="6186920"/>
            <a:ext cx="375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40/30/20/10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“high” seeding rate</a:t>
            </a:r>
          </a:p>
        </p:txBody>
      </p:sp>
      <p:pic>
        <p:nvPicPr>
          <p:cNvPr id="6" name="Picture 5" descr="A field of flowers and grass&#10;&#10;Description automatically generated">
            <a:extLst>
              <a:ext uri="{FF2B5EF4-FFF2-40B4-BE49-F238E27FC236}">
                <a16:creationId xmlns:a16="http://schemas.microsoft.com/office/drawing/2014/main" id="{08178FC1-65AA-B060-3A06-B3DC7AE74E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85844" y="1835690"/>
            <a:ext cx="5014490" cy="3687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field of flowers and plants&#10;&#10;Description automatically generated">
            <a:extLst>
              <a:ext uri="{FF2B5EF4-FFF2-40B4-BE49-F238E27FC236}">
                <a16:creationId xmlns:a16="http://schemas.microsoft.com/office/drawing/2014/main" id="{1E4F826E-3D1A-1C27-ABE3-392C7D7287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88753" y="1835690"/>
            <a:ext cx="5014489" cy="3687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field of flowers&#10;&#10;Description automatically generated">
            <a:extLst>
              <a:ext uri="{FF2B5EF4-FFF2-40B4-BE49-F238E27FC236}">
                <a16:creationId xmlns:a16="http://schemas.microsoft.com/office/drawing/2014/main" id="{D90E2BEE-4EE9-8E59-E5AD-C710566CA0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78211" y="1835691"/>
            <a:ext cx="5014490" cy="36878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823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330E-E601-446F-A2BC-81E541CC7ACF}"/>
              </a:ext>
            </a:extLst>
          </p:cNvPr>
          <p:cNvSpPr txBox="1">
            <a:spLocks/>
          </p:cNvSpPr>
          <p:nvPr/>
        </p:nvSpPr>
        <p:spPr>
          <a:xfrm>
            <a:off x="0" y="9293"/>
            <a:ext cx="12192000" cy="1005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NRCS Mixture – Site 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EE5103-9123-4D89-9230-DDB22606BE7E}"/>
              </a:ext>
            </a:extLst>
          </p:cNvPr>
          <p:cNvCxnSpPr/>
          <p:nvPr/>
        </p:nvCxnSpPr>
        <p:spPr>
          <a:xfrm>
            <a:off x="0" y="1015112"/>
            <a:ext cx="1219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field of grass with a light shining through&#10;&#10;Description automatically generated with medium confidence">
            <a:extLst>
              <a:ext uri="{FF2B5EF4-FFF2-40B4-BE49-F238E27FC236}">
                <a16:creationId xmlns:a16="http://schemas.microsoft.com/office/drawing/2014/main" id="{E93BB820-1D16-D384-4D44-AADD6C356C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63294" y="1754685"/>
            <a:ext cx="5065412" cy="3799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5F7995-B64C-4B87-4DB7-41F795303EED}"/>
              </a:ext>
            </a:extLst>
          </p:cNvPr>
          <p:cNvSpPr txBox="1"/>
          <p:nvPr/>
        </p:nvSpPr>
        <p:spPr>
          <a:xfrm>
            <a:off x="4196471" y="6186921"/>
            <a:ext cx="3799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PRE: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treflan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POST: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none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D5DC7-2129-9684-3A63-B1BEB6E2D89A}"/>
              </a:ext>
            </a:extLst>
          </p:cNvPr>
          <p:cNvSpPr txBox="1"/>
          <p:nvPr/>
        </p:nvSpPr>
        <p:spPr>
          <a:xfrm>
            <a:off x="10584656" y="142846"/>
            <a:ext cx="1607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Flwr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2-24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Ponder Farm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51 DAP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grass field with a road&#10;&#10;Description automatically generated">
            <a:extLst>
              <a:ext uri="{FF2B5EF4-FFF2-40B4-BE49-F238E27FC236}">
                <a16:creationId xmlns:a16="http://schemas.microsoft.com/office/drawing/2014/main" id="{CD4436CB-C4A5-5912-21D2-8D4AED02A2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08345" y="1754685"/>
            <a:ext cx="5065412" cy="3799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field of green grass&#10;&#10;Description automatically generated">
            <a:extLst>
              <a:ext uri="{FF2B5EF4-FFF2-40B4-BE49-F238E27FC236}">
                <a16:creationId xmlns:a16="http://schemas.microsoft.com/office/drawing/2014/main" id="{F970B5D4-5108-EF01-3E83-026663D8B7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81758" y="1754685"/>
            <a:ext cx="5065414" cy="3799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E66145-5A10-1EB0-D050-63A97B86113E}"/>
              </a:ext>
            </a:extLst>
          </p:cNvPr>
          <p:cNvSpPr txBox="1"/>
          <p:nvPr/>
        </p:nvSpPr>
        <p:spPr>
          <a:xfrm>
            <a:off x="251419" y="6186920"/>
            <a:ext cx="3799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No herbicide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59666-8743-5FC7-61B3-DA31FD1694EC}"/>
              </a:ext>
            </a:extLst>
          </p:cNvPr>
          <p:cNvSpPr txBox="1"/>
          <p:nvPr/>
        </p:nvSpPr>
        <p:spPr>
          <a:xfrm>
            <a:off x="8141520" y="6186920"/>
            <a:ext cx="3799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PRE: none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POST: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cadre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72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330E-E601-446F-A2BC-81E541CC7ACF}"/>
              </a:ext>
            </a:extLst>
          </p:cNvPr>
          <p:cNvSpPr txBox="1">
            <a:spLocks/>
          </p:cNvSpPr>
          <p:nvPr/>
        </p:nvSpPr>
        <p:spPr>
          <a:xfrm>
            <a:off x="0" y="9293"/>
            <a:ext cx="12192000" cy="1005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UGA Mixture</a:t>
            </a:r>
            <a:r>
              <a:rPr lang="en-US" sz="4800" b="1" dirty="0">
                <a:solidFill>
                  <a:srgbClr val="FFFF00"/>
                </a:solidFill>
                <a:latin typeface="Calibri Light" panose="020F0302020204030204"/>
              </a:rPr>
              <a:t>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– Site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 dirty="0">
                <a:solidFill>
                  <a:srgbClr val="FFFF00"/>
                </a:solidFill>
                <a:latin typeface="Calibri Light" panose="020F0302020204030204"/>
              </a:rPr>
              <a:t>Ratios = Zinnia/Cosmo/Marigold/Mexican sunflower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EE5103-9123-4D89-9230-DDB22606BE7E}"/>
              </a:ext>
            </a:extLst>
          </p:cNvPr>
          <p:cNvCxnSpPr/>
          <p:nvPr/>
        </p:nvCxnSpPr>
        <p:spPr>
          <a:xfrm>
            <a:off x="0" y="1015112"/>
            <a:ext cx="1219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5F7995-B64C-4B87-4DB7-41F795303EED}"/>
              </a:ext>
            </a:extLst>
          </p:cNvPr>
          <p:cNvSpPr txBox="1"/>
          <p:nvPr/>
        </p:nvSpPr>
        <p:spPr>
          <a:xfrm>
            <a:off x="4216836" y="6186921"/>
            <a:ext cx="3758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40/30/20/10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“low” seeding 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D5DC7-2129-9684-3A63-B1BEB6E2D89A}"/>
              </a:ext>
            </a:extLst>
          </p:cNvPr>
          <p:cNvSpPr txBox="1"/>
          <p:nvPr/>
        </p:nvSpPr>
        <p:spPr>
          <a:xfrm>
            <a:off x="10584656" y="142846"/>
            <a:ext cx="1607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Flwr2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-24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Ponder Farm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51 DAP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66145-5A10-1EB0-D050-63A97B86113E}"/>
              </a:ext>
            </a:extLst>
          </p:cNvPr>
          <p:cNvSpPr txBox="1"/>
          <p:nvPr/>
        </p:nvSpPr>
        <p:spPr>
          <a:xfrm>
            <a:off x="271787" y="6186920"/>
            <a:ext cx="3758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25/25/25/25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59666-8743-5FC7-61B3-DA31FD1694EC}"/>
              </a:ext>
            </a:extLst>
          </p:cNvPr>
          <p:cNvSpPr txBox="1"/>
          <p:nvPr/>
        </p:nvSpPr>
        <p:spPr>
          <a:xfrm>
            <a:off x="8141520" y="6186920"/>
            <a:ext cx="375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40/30/20/10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“high” seeding rate</a:t>
            </a:r>
          </a:p>
        </p:txBody>
      </p:sp>
      <p:pic>
        <p:nvPicPr>
          <p:cNvPr id="5" name="Picture 4" descr="A field of green plants&#10;&#10;Description automatically generated">
            <a:extLst>
              <a:ext uri="{FF2B5EF4-FFF2-40B4-BE49-F238E27FC236}">
                <a16:creationId xmlns:a16="http://schemas.microsoft.com/office/drawing/2014/main" id="{855FDF27-272C-4B0D-8FCE-8BEB80CE19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34233" y="1802151"/>
            <a:ext cx="5011095" cy="37583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field of flowers&#10;&#10;Description automatically generated">
            <a:extLst>
              <a:ext uri="{FF2B5EF4-FFF2-40B4-BE49-F238E27FC236}">
                <a16:creationId xmlns:a16="http://schemas.microsoft.com/office/drawing/2014/main" id="{95F97FBE-D991-C6AE-87D8-9377BB099A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10815" y="1802160"/>
            <a:ext cx="5011086" cy="3758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field of flowers&#10;&#10;Description automatically generated">
            <a:extLst>
              <a:ext uri="{FF2B5EF4-FFF2-40B4-BE49-F238E27FC236}">
                <a16:creationId xmlns:a16="http://schemas.microsoft.com/office/drawing/2014/main" id="{4E7136F4-CE7C-445B-4D20-D2E8F9FC2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55853" y="1810064"/>
            <a:ext cx="5011085" cy="3758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8B4868-FA19-B84C-6F9A-38F04BA99806}"/>
              </a:ext>
            </a:extLst>
          </p:cNvPr>
          <p:cNvSpPr/>
          <p:nvPr/>
        </p:nvSpPr>
        <p:spPr>
          <a:xfrm>
            <a:off x="2486901" y="2124937"/>
            <a:ext cx="7218198" cy="26081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Few weeds, great ground coverage…..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170D24-4DCB-6A11-EC14-565F369125B7}"/>
              </a:ext>
            </a:extLst>
          </p:cNvPr>
          <p:cNvSpPr/>
          <p:nvPr/>
        </p:nvSpPr>
        <p:spPr>
          <a:xfrm>
            <a:off x="2486899" y="2124937"/>
            <a:ext cx="7218198" cy="26081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….cover the ground to suppress weed for native establishment next “season”?</a:t>
            </a:r>
          </a:p>
        </p:txBody>
      </p:sp>
    </p:spTree>
    <p:extLst>
      <p:ext uri="{BB962C8B-B14F-4D97-AF65-F5344CB8AC3E}">
        <p14:creationId xmlns:p14="http://schemas.microsoft.com/office/powerpoint/2010/main" val="223531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376" y="1369115"/>
            <a:ext cx="11377170" cy="521156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Long-term, these habitats need to be majority natives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Regen. mechanisms are adapted for GA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Less potential for “invasive/weedy” characteristics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But, NOT competitive with weeds and SLOOOOOOW</a:t>
            </a:r>
          </a:p>
          <a:p>
            <a:pPr marL="457200" lvl="1" indent="0">
              <a:buNone/>
            </a:pPr>
            <a:endParaRPr lang="en-US" sz="2000" i="1" u="sng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Non-native, commercial species can buy us time….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Cover the ground, suppress weeds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Lots of blooms and color year 1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Still providing a service to pollinators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My Thoughts - Natives vs Non-Natives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370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7A4F2-D744-B3B5-DEB3-194D5DAAF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17E6C-B1DE-0BDD-3C56-09DBFF3C0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69115"/>
            <a:ext cx="11465946" cy="521156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Start getting rid of weeds NOW! 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Burndown herbicides/tillage to clean site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Once established, </a:t>
            </a:r>
            <a:r>
              <a:rPr lang="en-US" sz="2800" u="sng" dirty="0">
                <a:solidFill>
                  <a:schemeClr val="bg1"/>
                </a:solidFill>
              </a:rPr>
              <a:t>NO KNOWN OPTIONS</a:t>
            </a:r>
            <a:r>
              <a:rPr lang="en-US" sz="2800" dirty="0">
                <a:solidFill>
                  <a:schemeClr val="bg1"/>
                </a:solidFill>
              </a:rPr>
              <a:t> for broadleaf weeds</a:t>
            </a:r>
          </a:p>
          <a:p>
            <a:pPr marL="742950" indent="-742950">
              <a:buFont typeface="+mj-lt"/>
              <a:buAutoNum type="arabicPeriod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 species and mixes: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Program requirements?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en-US" sz="2600" dirty="0">
                <a:solidFill>
                  <a:schemeClr val="bg1"/>
                </a:solidFill>
              </a:rPr>
              <a:t>Select suitable mix carefully (SE adapted species, wet/dry site)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en-US" sz="2600" dirty="0">
                <a:solidFill>
                  <a:schemeClr val="bg1"/>
                </a:solidFill>
              </a:rPr>
              <a:t>Supplement with non-native (zinnia, </a:t>
            </a:r>
            <a:r>
              <a:rPr lang="en-US" sz="2600" dirty="0" err="1">
                <a:solidFill>
                  <a:schemeClr val="bg1"/>
                </a:solidFill>
              </a:rPr>
              <a:t>cosmo</a:t>
            </a:r>
            <a:r>
              <a:rPr lang="en-US" sz="2600" dirty="0">
                <a:solidFill>
                  <a:schemeClr val="bg1"/>
                </a:solidFill>
              </a:rPr>
              <a:t>)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Creating their own?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en-US" sz="2600" dirty="0">
                <a:solidFill>
                  <a:schemeClr val="bg1"/>
                </a:solidFill>
              </a:rPr>
              <a:t>I like UGA mix with understanding to supplement year 2 &amp; add natives overtime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5F20A4-F5BE-0053-0D6B-14391B64AB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Installation </a:t>
            </a: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Recommendations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37022E-7320-C12F-5880-4E433D003E51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484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375" y="1336067"/>
            <a:ext cx="7744797" cy="51281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No Pollination….no seed….no fruit….no profit…..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Why else should we consider?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bg1"/>
                </a:solidFill>
              </a:rPr>
              <a:t>Environmental/ecological stewardship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bg1"/>
                </a:solidFill>
              </a:rPr>
              <a:t>Implications for pesticide stewardship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bg1"/>
                </a:solidFill>
              </a:rPr>
              <a:t>Public engagement/recreational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Beyond “Pollination”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Purple flowers in a field&#10;&#10;Description automatically generated">
            <a:extLst>
              <a:ext uri="{FF2B5EF4-FFF2-40B4-BE49-F238E27FC236}">
                <a16:creationId xmlns:a16="http://schemas.microsoft.com/office/drawing/2014/main" id="{1C971867-B254-C82A-A069-A2A28782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45101" y="2176981"/>
            <a:ext cx="5068134" cy="34160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7374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D6C1D-A463-38D3-4722-6CD45068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F3DAB-DCCC-8628-BCC5-0FA7FF8B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5" y="1369115"/>
            <a:ext cx="7385903" cy="521156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600" dirty="0">
                <a:solidFill>
                  <a:schemeClr val="bg1"/>
                </a:solidFill>
              </a:rPr>
              <a:t>Be prepared to spot spray if needed</a:t>
            </a:r>
            <a:endParaRPr lang="en-US" sz="28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 startAt="3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 over winter – after first frost/freeze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Consider leaving residue (it will look bad but it’s really good habitat!)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Mow after frost/before green up to spread seed</a:t>
            </a:r>
            <a:endParaRPr lang="en-US" sz="2600" dirty="0">
              <a:solidFill>
                <a:schemeClr val="bg1"/>
              </a:solidFill>
            </a:endParaRP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Burning is also good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9C3DF8-C3E5-4FBD-38C8-D6AAEE16E53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Installation </a:t>
            </a: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Recommendations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6242F7-C48C-423B-FA8F-CCA5780DC5DA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869F20A-ED38-24F2-9100-89E849C0DE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106" y="1316456"/>
            <a:ext cx="3620435" cy="52478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75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9278B-6E48-9274-E091-B861FF0CB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EDEB50-20D0-556F-07B3-3EC76BD709FF}"/>
              </a:ext>
            </a:extLst>
          </p:cNvPr>
          <p:cNvSpPr txBox="1">
            <a:spLocks/>
          </p:cNvSpPr>
          <p:nvPr/>
        </p:nvSpPr>
        <p:spPr>
          <a:xfrm>
            <a:off x="358588" y="1162081"/>
            <a:ext cx="11474824" cy="5385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Roundstone Native Seed Company</a:t>
            </a:r>
          </a:p>
          <a:p>
            <a:pPr lvl="2"/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Mix SS-W1 - Southern Pollinator Conservation Mix - Roundstone Native Seed Company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Mix HB-1 - Honey Bee Specialty Mix - Roundstone Native Seed Company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Mix 124 - Coastal Mixed Grass Meadow Economy Mix - Roundstone Native Seed Company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Mix 122 - Coastal Mixed Grass Meadow Mix - Roundstone Native Seed Company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Mix 118 - Coastal Tall Grass Meadow Mix - Roundstone Native Seed Company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Mix 178 - Southern Annual and Perennial Native Wildflower Garden Mix - Roundstone Native Seed Company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b="1" dirty="0">
                <a:solidFill>
                  <a:schemeClr val="bg1"/>
                </a:solidFill>
              </a:rPr>
              <a:t>*this is my preferred mix based on the components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prstClr val="white"/>
                </a:solidFill>
              </a:rPr>
              <a:t>Ernst Conservation Seeds</a:t>
            </a:r>
          </a:p>
          <a:p>
            <a:pPr lvl="2"/>
            <a:r>
              <a:rPr lang="en-US" u="sng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Ernst Southeastern U.S. Roadside Native Mix Seed</a:t>
            </a:r>
            <a:r>
              <a:rPr lang="en-US" dirty="0">
                <a:solidFill>
                  <a:schemeClr val="bg1"/>
                </a:solidFill>
              </a:rPr>
              <a:t> (this mix includes a native grass)</a:t>
            </a:r>
          </a:p>
          <a:p>
            <a:pPr lvl="2"/>
            <a:r>
              <a:rPr lang="en-US" u="sng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Southeast Annual and Perennial Wildflower Mix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b="1" dirty="0">
                <a:solidFill>
                  <a:schemeClr val="bg1"/>
                </a:solidFill>
              </a:rPr>
              <a:t>*this is my preferred mix based on the components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prstClr val="white"/>
                </a:solidFill>
              </a:rPr>
              <a:t>Eden Brothers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Commercialized annuals, non-native, ornamentals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E084F1-D289-E60E-166A-3E1272A665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Seed Sources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820755-00EB-9884-1720-AD4F5B9C7A27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440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FFEC4-A351-7855-300D-7162D6D37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FD3B55D-CE02-9B30-AEC5-3A485E08AC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Financial Resources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4F51A4-7271-7D5D-91CF-EC897F5CF90B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CE8B376-89B2-BE14-C54B-3A633F07F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99" y="1190445"/>
            <a:ext cx="4283639" cy="5512279"/>
          </a:xfrm>
          <a:prstGeom prst="rect">
            <a:avLst/>
          </a:prstGeom>
        </p:spPr>
      </p:pic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FA6C26F-2702-790E-53E4-B663BF178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865" y="3114140"/>
            <a:ext cx="2857500" cy="2857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A2D482-20CD-CD1A-0D6F-E07BA549A6BE}"/>
              </a:ext>
            </a:extLst>
          </p:cNvPr>
          <p:cNvSpPr/>
          <p:nvPr/>
        </p:nvSpPr>
        <p:spPr>
          <a:xfrm>
            <a:off x="5441514" y="2076852"/>
            <a:ext cx="5760202" cy="8561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 b="1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https://indd.adobe.com/view/04519a6a-5d2b-44a7-b452-890ef04b8c7d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689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9F9BA-12ED-2A63-46C4-0C1385A2E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CDBD9-7D59-1710-DEA0-0C3C0C566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36067"/>
            <a:ext cx="7988140" cy="51281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Environmental/ecological stewardship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Biodiversity → diverse diet</a:t>
            </a:r>
            <a:endParaRPr lang="en-US" sz="3600" dirty="0">
              <a:solidFill>
                <a:schemeClr val="bg1"/>
              </a:solidFill>
            </a:endParaRP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Wildlife habitat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Help control pests → predators/parasitoids</a:t>
            </a:r>
          </a:p>
          <a:p>
            <a:pPr lvl="2">
              <a:buFont typeface="Calibri" panose="020F0502020204030204" pitchFamily="34" charset="0"/>
              <a:buChar char="–"/>
            </a:pPr>
            <a:endParaRPr lang="en-US" sz="2800" dirty="0">
              <a:solidFill>
                <a:schemeClr val="bg1"/>
              </a:solidFill>
            </a:endParaRPr>
          </a:p>
          <a:p>
            <a:pPr lvl="2"/>
            <a:endParaRPr lang="en-US" sz="2800" dirty="0">
              <a:solidFill>
                <a:schemeClr val="bg1"/>
              </a:solidFill>
            </a:endParaRPr>
          </a:p>
          <a:p>
            <a:pPr lvl="1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48E548-E649-9233-C19C-C6DE81686E5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Environmental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B7296B-CE85-D618-2C24-922015A0A0EC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A bee on a flower&#10;&#10;Description automatically generated">
            <a:extLst>
              <a:ext uri="{FF2B5EF4-FFF2-40B4-BE49-F238E27FC236}">
                <a16:creationId xmlns:a16="http://schemas.microsoft.com/office/drawing/2014/main" id="{286239F4-7A06-41A7-C7C5-9146225823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25679" y="2500160"/>
            <a:ext cx="4598696" cy="344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C2A904-3C60-277F-3F1C-216117C38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925" y="3980528"/>
            <a:ext cx="5683625" cy="2689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nest with eggs in it&#10;&#10;Description automatically generated">
            <a:extLst>
              <a:ext uri="{FF2B5EF4-FFF2-40B4-BE49-F238E27FC236}">
                <a16:creationId xmlns:a16="http://schemas.microsoft.com/office/drawing/2014/main" id="{867DBCCF-1BB3-7456-9870-D73CE88FC2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10723" y="2485201"/>
            <a:ext cx="4628607" cy="3449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0837FF-8A55-F7BD-8476-6A994D770B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398" y="1748937"/>
            <a:ext cx="3451259" cy="49215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219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CE519-76A8-84F5-E3D4-49B6EAC1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7FF99-4AB0-44A1-8FAB-4C2624D5E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7" y="1369115"/>
            <a:ext cx="6324854" cy="521156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Environmental quality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Filter pollutants (runoff/erosion)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Improves air quality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“Heat island” effect in urban areas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Increase soil OM/water infiltration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Sequester carbon</a:t>
            </a: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i="1" u="sng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40B7C8-A3F4-6EFD-5EF5-1F7324451B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Environmental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E297BC-1867-A247-66FF-7CE7A2404064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1316CDB-325A-E95E-D3F5-FAEAD3CFEB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7818" y="1314150"/>
            <a:ext cx="4618007" cy="52921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512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376" y="1469891"/>
            <a:ext cx="8058763" cy="51281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Indirect ROI…..hard to quantify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Don’t directly increase yield, etc.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Extra expense to install/maintain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Direct Implications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Supporting endangered/listed/sensitive species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Mitigation for runoff/erosion</a:t>
            </a:r>
          </a:p>
          <a:p>
            <a:pPr marL="457200" lvl="1" indent="0">
              <a:buNone/>
            </a:pPr>
            <a:endParaRPr lang="en-US" sz="2000" i="1" u="sng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Pesticide Stewardship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A butterfly on a flower&#10;&#10;Description automatically generated">
            <a:extLst>
              <a:ext uri="{FF2B5EF4-FFF2-40B4-BE49-F238E27FC236}">
                <a16:creationId xmlns:a16="http://schemas.microsoft.com/office/drawing/2014/main" id="{99A643F8-990F-BEA4-733F-8712106DD7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41409" y="2260434"/>
            <a:ext cx="4729390" cy="35470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1960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ADEE6-8B23-2967-BC1F-106795E29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ed flower on a plant&#10;&#10;Description automatically generated">
            <a:extLst>
              <a:ext uri="{FF2B5EF4-FFF2-40B4-BE49-F238E27FC236}">
                <a16:creationId xmlns:a16="http://schemas.microsoft.com/office/drawing/2014/main" id="{7C9E478A-64AB-DAB5-BE65-094429AEFD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33817" y="2492022"/>
            <a:ext cx="4598697" cy="34652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C7C51-6594-C541-253B-693990F6B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36067"/>
            <a:ext cx="7988140" cy="51281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Positive public engagement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Eye catching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Conversations about what’s happening on the farm 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Get people onto the farm!</a:t>
            </a:r>
            <a:endParaRPr lang="en-US" sz="3600" dirty="0">
              <a:solidFill>
                <a:schemeClr val="bg1"/>
              </a:solidFill>
            </a:endParaRPr>
          </a:p>
          <a:p>
            <a:pPr lvl="2"/>
            <a:endParaRPr lang="en-US" sz="15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Wildlife/hunting habitat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Economic benefits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Enjoyment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Connection to nature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451863-96E6-319C-21CB-A2D4D41BC7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Public Engagement/Recreational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F7DB64-BCF7-725A-F411-04234C7ED37A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32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CC391-C6D3-E2DD-A2DB-01FCFE63B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0B875-DE39-CF60-240E-1012B1E56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369115"/>
            <a:ext cx="8603608" cy="521156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What does the grower want to accomplish? </a:t>
            </a:r>
          </a:p>
          <a:p>
            <a:pPr marL="457200" lvl="1" indent="0">
              <a:buNone/>
            </a:pPr>
            <a:endParaRPr lang="en-US" i="1" u="sng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This will inform: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600" dirty="0">
                <a:solidFill>
                  <a:schemeClr val="bg1"/>
                </a:solidFill>
              </a:rPr>
              <a:t>What to plant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600" dirty="0">
                <a:solidFill>
                  <a:schemeClr val="bg1"/>
                </a:solidFill>
              </a:rPr>
              <a:t>When to plant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600" dirty="0">
                <a:solidFill>
                  <a:schemeClr val="bg1"/>
                </a:solidFill>
              </a:rPr>
              <a:t>How to manage the site for longevity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600" dirty="0">
                <a:solidFill>
                  <a:schemeClr val="bg1"/>
                </a:solidFill>
              </a:rPr>
              <a:t>What financial resources are available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600" dirty="0">
                <a:solidFill>
                  <a:schemeClr val="bg1"/>
                </a:solidFill>
              </a:rPr>
              <a:t>And most importantly…..what to </a:t>
            </a:r>
            <a:r>
              <a:rPr lang="en-US" sz="3600" b="1" dirty="0">
                <a:solidFill>
                  <a:schemeClr val="bg1"/>
                </a:solidFill>
              </a:rPr>
              <a:t>EXPECT</a:t>
            </a:r>
            <a:r>
              <a:rPr lang="en-US" sz="3600" dirty="0">
                <a:solidFill>
                  <a:schemeClr val="bg1"/>
                </a:solidFill>
              </a:rPr>
              <a:t>!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2A28B3-5A79-7C39-1769-506BB459201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Define Goal of the Site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023907-8185-100B-8642-E58F3E97453F}"/>
              </a:ext>
            </a:extLst>
          </p:cNvPr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ee on a red flower&#10;&#10;AI-generated content may be incorrect.">
            <a:extLst>
              <a:ext uri="{FF2B5EF4-FFF2-40B4-BE49-F238E27FC236}">
                <a16:creationId xmlns:a16="http://schemas.microsoft.com/office/drawing/2014/main" id="{9EEF6C6B-82A4-6F7B-5AB0-FA6DABA41B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263" y="1259456"/>
            <a:ext cx="4186687" cy="31400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08886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1783</Words>
  <Application>Microsoft Office PowerPoint</Application>
  <PresentationFormat>Widescreen</PresentationFormat>
  <Paragraphs>475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Arial</vt:lpstr>
      <vt:lpstr>Calibri</vt:lpstr>
      <vt:lpstr>Calibri Light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Taylor Randell Singleton</dc:creator>
  <cp:lastModifiedBy>Eric P. Prostko</cp:lastModifiedBy>
  <cp:revision>2</cp:revision>
  <dcterms:created xsi:type="dcterms:W3CDTF">2025-11-19T21:41:24Z</dcterms:created>
  <dcterms:modified xsi:type="dcterms:W3CDTF">2025-12-05T14:13:19Z</dcterms:modified>
</cp:coreProperties>
</file>